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5"/>
  </p:notesMasterIdLst>
  <p:sldIdLst>
    <p:sldId id="256" r:id="rId2"/>
    <p:sldId id="300" r:id="rId3"/>
    <p:sldId id="259" r:id="rId4"/>
    <p:sldId id="295" r:id="rId5"/>
    <p:sldId id="296" r:id="rId6"/>
    <p:sldId id="297" r:id="rId7"/>
    <p:sldId id="298" r:id="rId8"/>
    <p:sldId id="261" r:id="rId9"/>
    <p:sldId id="299" r:id="rId10"/>
    <p:sldId id="262" r:id="rId11"/>
    <p:sldId id="263" r:id="rId12"/>
    <p:sldId id="265" r:id="rId13"/>
    <p:sldId id="264" r:id="rId14"/>
    <p:sldId id="269" r:id="rId15"/>
    <p:sldId id="270" r:id="rId16"/>
    <p:sldId id="273" r:id="rId17"/>
    <p:sldId id="272" r:id="rId18"/>
    <p:sldId id="274" r:id="rId19"/>
    <p:sldId id="276" r:id="rId20"/>
    <p:sldId id="306" r:id="rId21"/>
    <p:sldId id="275" r:id="rId22"/>
    <p:sldId id="277" r:id="rId23"/>
    <p:sldId id="278" r:id="rId24"/>
    <p:sldId id="279" r:id="rId25"/>
    <p:sldId id="280" r:id="rId26"/>
    <p:sldId id="281" r:id="rId27"/>
    <p:sldId id="303" r:id="rId28"/>
    <p:sldId id="302" r:id="rId29"/>
    <p:sldId id="304" r:id="rId30"/>
    <p:sldId id="301" r:id="rId31"/>
    <p:sldId id="282" r:id="rId32"/>
    <p:sldId id="283" r:id="rId33"/>
    <p:sldId id="284" r:id="rId34"/>
    <p:sldId id="285" r:id="rId35"/>
    <p:sldId id="271" r:id="rId36"/>
    <p:sldId id="289" r:id="rId37"/>
    <p:sldId id="287" r:id="rId38"/>
    <p:sldId id="288" r:id="rId39"/>
    <p:sldId id="290" r:id="rId40"/>
    <p:sldId id="291" r:id="rId41"/>
    <p:sldId id="292" r:id="rId42"/>
    <p:sldId id="286" r:id="rId43"/>
    <p:sldId id="305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NOCENT EFFIONG" initials="IE" lastIdx="1" clrIdx="0">
    <p:extLst>
      <p:ext uri="{19B8F6BF-5375-455C-9EA6-DF929625EA0E}">
        <p15:presenceInfo xmlns:p15="http://schemas.microsoft.com/office/powerpoint/2012/main" userId="256ff6e017506ad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3A32"/>
    <a:srgbClr val="FF9900"/>
    <a:srgbClr val="2B3A31"/>
    <a:srgbClr val="2B3A30"/>
    <a:srgbClr val="101C14"/>
    <a:srgbClr val="2B3A32"/>
    <a:srgbClr val="100E0E"/>
    <a:srgbClr val="192E10"/>
    <a:srgbClr val="284A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AD507-A93F-4F80-B47D-E95AAD84122A}" type="datetimeFigureOut">
              <a:rPr lang="en-GB" smtClean="0"/>
              <a:t>29/12/2025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C2F49-340B-4E09-9128-896F6BD8D8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2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6C2F49-340B-4E09-9128-896F6BD8D8E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448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DC06DF-9A21-5595-2ED2-70867E80B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D67A20-ADF3-DC11-F0CC-89F5E0E2B5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8DF73C-B42B-85B7-8B85-A1D778EF85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Resilience and growth matter in academic performance because they: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="1" dirty="0"/>
              <a:t>Enhance coping skills</a:t>
            </a:r>
            <a:r>
              <a:rPr lang="en-GB" dirty="0"/>
              <a:t>: Resilience helps students manage stress, setbacks, and failures.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2. </a:t>
            </a:r>
            <a:r>
              <a:rPr lang="en-GB" b="1" dirty="0"/>
              <a:t>Foster persistence</a:t>
            </a:r>
            <a:r>
              <a:rPr lang="en-GB" dirty="0"/>
              <a:t>: Students with a growth mindset persist in the face of challenges.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3. </a:t>
            </a:r>
            <a:r>
              <a:rPr lang="en-GB" b="1" dirty="0"/>
              <a:t>Promote learning</a:t>
            </a:r>
            <a:r>
              <a:rPr lang="en-GB" dirty="0"/>
              <a:t>: Growth mindset encourages students to view challenges as opportunities for growth.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4</a:t>
            </a:r>
            <a:r>
              <a:rPr lang="en-GB" b="1" dirty="0"/>
              <a:t>. Improve motivation</a:t>
            </a:r>
            <a:r>
              <a:rPr lang="en-GB" dirty="0"/>
              <a:t>: Believing in one's ability to learn and grow boosts motivation.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5. </a:t>
            </a:r>
            <a:r>
              <a:rPr lang="en-GB" b="1" dirty="0"/>
              <a:t>Support</a:t>
            </a:r>
            <a:r>
              <a:rPr lang="en-GB" dirty="0"/>
              <a:t> </a:t>
            </a:r>
            <a:r>
              <a:rPr lang="en-GB" b="1" dirty="0"/>
              <a:t>academic</a:t>
            </a:r>
            <a:r>
              <a:rPr lang="en-GB" dirty="0"/>
              <a:t> </a:t>
            </a:r>
            <a:r>
              <a:rPr lang="en-GB" b="1" dirty="0"/>
              <a:t>achievement</a:t>
            </a:r>
            <a:r>
              <a:rPr lang="en-GB" dirty="0"/>
              <a:t>: Resilience and growth mindset contribute to better grades, retention, and overall academic </a:t>
            </a:r>
            <a:r>
              <a:rPr lang="en-GB" dirty="0" err="1"/>
              <a:t>success.By</a:t>
            </a:r>
            <a:r>
              <a:rPr lang="en-GB" dirty="0"/>
              <a:t> developing resilience and a growth mindset,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students can: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1.Overcome obstacles: Navigate academic challenges with confidence.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2. Develop a love for learning: View challenges as opportunities for growth.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3. Achieve their potential: Reach their academic goals and beyond</a:t>
            </a:r>
          </a:p>
          <a:p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232F4-57E6-7BA0-C88E-7DFA688BD6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6C2F49-340B-4E09-9128-896F6BD8D8E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834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BB9DE2-3AD0-0393-764B-5B3D084600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BE3EAD-2BF9-B5B0-5BAA-61DC630DDA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F3F138-8360-9B57-04B8-5E8F20A0FB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Resilience and growth matter in academic performance because they: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="1" dirty="0"/>
              <a:t>Enhance coping skills</a:t>
            </a:r>
            <a:r>
              <a:rPr lang="en-GB" dirty="0"/>
              <a:t>: Resilience helps students manage stress, setbacks, and failures.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2. </a:t>
            </a:r>
            <a:r>
              <a:rPr lang="en-GB" b="1" dirty="0"/>
              <a:t>Foster persistence</a:t>
            </a:r>
            <a:r>
              <a:rPr lang="en-GB" dirty="0"/>
              <a:t>: Students with a growth mindset persist in the face of challenges.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3. </a:t>
            </a:r>
            <a:r>
              <a:rPr lang="en-GB" b="1" dirty="0"/>
              <a:t>Promote learning</a:t>
            </a:r>
            <a:r>
              <a:rPr lang="en-GB" dirty="0"/>
              <a:t>: Growth mindset encourages students to view challenges as opportunities for growth.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4</a:t>
            </a:r>
            <a:r>
              <a:rPr lang="en-GB" b="1" dirty="0"/>
              <a:t>. Improve motivation</a:t>
            </a:r>
            <a:r>
              <a:rPr lang="en-GB" dirty="0"/>
              <a:t>: Believing in one's ability to learn and grow boosts motivation.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5. </a:t>
            </a:r>
            <a:r>
              <a:rPr lang="en-GB" b="1" dirty="0"/>
              <a:t>Support</a:t>
            </a:r>
            <a:r>
              <a:rPr lang="en-GB" dirty="0"/>
              <a:t> </a:t>
            </a:r>
            <a:r>
              <a:rPr lang="en-GB" b="1" dirty="0"/>
              <a:t>academic</a:t>
            </a:r>
            <a:r>
              <a:rPr lang="en-GB" dirty="0"/>
              <a:t> </a:t>
            </a:r>
            <a:r>
              <a:rPr lang="en-GB" b="1" dirty="0"/>
              <a:t>achievement</a:t>
            </a:r>
            <a:r>
              <a:rPr lang="en-GB" dirty="0"/>
              <a:t>: Resilience and growth mindset contribute to better grades, retention, and overall academic </a:t>
            </a:r>
            <a:r>
              <a:rPr lang="en-GB" dirty="0" err="1"/>
              <a:t>success.By</a:t>
            </a:r>
            <a:r>
              <a:rPr lang="en-GB" dirty="0"/>
              <a:t> developing resilience and a growth mindset,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students can: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1.Overcome obstacles: Navigate academic challenges with confidence.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2. Develop a love for learning: View challenges as opportunities for growth.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3. Achieve their potential: Reach their academic goals and beyond</a:t>
            </a:r>
          </a:p>
          <a:p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4A2C02-E7B3-9AFD-EA7F-F1EE86E8D3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6C2F49-340B-4E09-9128-896F6BD8D8E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0044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5D8B21-7D76-4E63-FC43-CD2AC5439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7A2E8B-0483-93A1-D2DB-C4FB03C2BD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BC723E-E50B-5825-8028-D60725014C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Resilience and growth matter in academic performance because they: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="1" dirty="0"/>
              <a:t>Enhance coping skills</a:t>
            </a:r>
            <a:r>
              <a:rPr lang="en-GB" dirty="0"/>
              <a:t>: Resilience helps students manage stress, setbacks, and failures.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2. </a:t>
            </a:r>
            <a:r>
              <a:rPr lang="en-GB" b="1" dirty="0"/>
              <a:t>Foster persistence</a:t>
            </a:r>
            <a:r>
              <a:rPr lang="en-GB" dirty="0"/>
              <a:t>: Students with a growth mindset persist in the face of challenges.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3. </a:t>
            </a:r>
            <a:r>
              <a:rPr lang="en-GB" b="1" dirty="0"/>
              <a:t>Promote learning</a:t>
            </a:r>
            <a:r>
              <a:rPr lang="en-GB" dirty="0"/>
              <a:t>: Growth mindset encourages students to view challenges as opportunities for growth.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4</a:t>
            </a:r>
            <a:r>
              <a:rPr lang="en-GB" b="1" dirty="0"/>
              <a:t>. Improve motivation</a:t>
            </a:r>
            <a:r>
              <a:rPr lang="en-GB" dirty="0"/>
              <a:t>: Believing in one's ability to learn and grow boosts motivation.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5. </a:t>
            </a:r>
            <a:r>
              <a:rPr lang="en-GB" b="1" dirty="0"/>
              <a:t>Support</a:t>
            </a:r>
            <a:r>
              <a:rPr lang="en-GB" dirty="0"/>
              <a:t> </a:t>
            </a:r>
            <a:r>
              <a:rPr lang="en-GB" b="1" dirty="0"/>
              <a:t>academic</a:t>
            </a:r>
            <a:r>
              <a:rPr lang="en-GB" dirty="0"/>
              <a:t> </a:t>
            </a:r>
            <a:r>
              <a:rPr lang="en-GB" b="1" dirty="0"/>
              <a:t>achievement</a:t>
            </a:r>
            <a:r>
              <a:rPr lang="en-GB" dirty="0"/>
              <a:t>: Resilience and growth mindset contribute to better grades, retention, and overall academic </a:t>
            </a:r>
            <a:r>
              <a:rPr lang="en-GB" dirty="0" err="1"/>
              <a:t>success.By</a:t>
            </a:r>
            <a:r>
              <a:rPr lang="en-GB" dirty="0"/>
              <a:t> developing resilience and a growth mindset,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students can: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1.Overcome obstacles: Navigate academic challenges with confidence.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2. Develop a love for learning: View challenges as opportunities for growth.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3. Achieve their potential: Reach their academic goals and beyond</a:t>
            </a:r>
          </a:p>
          <a:p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74810-E841-6398-43C4-66B3F7E853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6C2F49-340B-4E09-9128-896F6BD8D8E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939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FA3D7-3C71-F678-3334-C5D2FCCBB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51E955-67D7-B372-73DD-D250D25D17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9934A6-38B7-64EE-08C9-8579CD36DD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Resilience and growth matter in academic performance because they:1</a:t>
            </a:r>
            <a:r>
              <a:rPr lang="en-GB" b="1" dirty="0"/>
              <a:t>. Enhance coping skills</a:t>
            </a:r>
            <a:r>
              <a:rPr lang="en-GB" dirty="0"/>
              <a:t>: Resilience helps students manage stress, setbacks, and failures.2. </a:t>
            </a:r>
            <a:r>
              <a:rPr lang="en-GB" b="1" dirty="0"/>
              <a:t>Foster persistence</a:t>
            </a:r>
            <a:r>
              <a:rPr lang="en-GB" dirty="0"/>
              <a:t>: Students with a growth mindset persist in the face of challenges.3. </a:t>
            </a:r>
            <a:r>
              <a:rPr lang="en-GB" b="1" dirty="0"/>
              <a:t>Promote learning</a:t>
            </a:r>
            <a:r>
              <a:rPr lang="en-GB" dirty="0"/>
              <a:t>: Growth mindset encourages students to view challenges as opportunities for growth.4</a:t>
            </a:r>
            <a:r>
              <a:rPr lang="en-GB" b="1" dirty="0"/>
              <a:t>. Improve motivation</a:t>
            </a:r>
            <a:r>
              <a:rPr lang="en-GB" dirty="0"/>
              <a:t>: Believing in one's ability to learn and grow boosts motivation.5. </a:t>
            </a:r>
            <a:r>
              <a:rPr lang="en-GB" b="1" dirty="0"/>
              <a:t>Support</a:t>
            </a:r>
            <a:r>
              <a:rPr lang="en-GB" dirty="0"/>
              <a:t> </a:t>
            </a:r>
            <a:r>
              <a:rPr lang="en-GB" b="1" dirty="0"/>
              <a:t>academic</a:t>
            </a:r>
            <a:r>
              <a:rPr lang="en-GB" dirty="0"/>
              <a:t> </a:t>
            </a:r>
            <a:r>
              <a:rPr lang="en-GB" b="1" dirty="0"/>
              <a:t>achievement</a:t>
            </a:r>
            <a:r>
              <a:rPr lang="en-GB" dirty="0"/>
              <a:t>: Resilience and growth mindset contribute to better grades, retention, and overall academic </a:t>
            </a:r>
            <a:r>
              <a:rPr lang="en-GB" dirty="0" err="1"/>
              <a:t>success.By</a:t>
            </a:r>
            <a:r>
              <a:rPr lang="en-GB" dirty="0"/>
              <a:t> developing resilience and a growth mindset, students can:1. Overcome obstacles: Navigate academic challenges with confidence.2. Develop a love for learning: View challenges as opportunities for growth.3. Achieve their potential: Reach their academic goals and beyond</a:t>
            </a:r>
          </a:p>
          <a:p>
            <a:r>
              <a:rPr lang="en-GB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2E58B3-0264-D460-9EF5-400C01971A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6C2F49-340B-4E09-9128-896F6BD8D8E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8422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E93000-A52C-2F58-87E4-54985CCDA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140E72-1DC1-D769-45E7-8CFC8F7B7B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B03506-F21A-B965-7608-DF3E0E4175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Resilience and growth matter in academic performance because they:1</a:t>
            </a:r>
            <a:r>
              <a:rPr lang="en-GB" b="1" dirty="0"/>
              <a:t>. Enhance coping skills</a:t>
            </a:r>
            <a:r>
              <a:rPr lang="en-GB" dirty="0"/>
              <a:t>: Resilience helps students manage stress, setbacks, and failures.2. </a:t>
            </a:r>
            <a:r>
              <a:rPr lang="en-GB" b="1" dirty="0"/>
              <a:t>Foster persistence</a:t>
            </a:r>
            <a:r>
              <a:rPr lang="en-GB" dirty="0"/>
              <a:t>: Students with a growth mindset persist in the face of challenges.3. </a:t>
            </a:r>
            <a:r>
              <a:rPr lang="en-GB" b="1" dirty="0"/>
              <a:t>Promote learning</a:t>
            </a:r>
            <a:r>
              <a:rPr lang="en-GB" dirty="0"/>
              <a:t>: Growth mindset encourages students to view challenges as opportunities for growth.4</a:t>
            </a:r>
            <a:r>
              <a:rPr lang="en-GB" b="1" dirty="0"/>
              <a:t>. Improve motivation</a:t>
            </a:r>
            <a:r>
              <a:rPr lang="en-GB" dirty="0"/>
              <a:t>: Believing in one's ability to learn and grow boosts motivation.5. </a:t>
            </a:r>
            <a:r>
              <a:rPr lang="en-GB" b="1" dirty="0"/>
              <a:t>Support</a:t>
            </a:r>
            <a:r>
              <a:rPr lang="en-GB" dirty="0"/>
              <a:t> </a:t>
            </a:r>
            <a:r>
              <a:rPr lang="en-GB" b="1" dirty="0"/>
              <a:t>academic</a:t>
            </a:r>
            <a:r>
              <a:rPr lang="en-GB" dirty="0"/>
              <a:t> </a:t>
            </a:r>
            <a:r>
              <a:rPr lang="en-GB" b="1" dirty="0"/>
              <a:t>achievement</a:t>
            </a:r>
            <a:r>
              <a:rPr lang="en-GB" dirty="0"/>
              <a:t>: Resilience and growth mindset contribute to better grades, retention, and overall academic </a:t>
            </a:r>
            <a:r>
              <a:rPr lang="en-GB" dirty="0" err="1"/>
              <a:t>success.By</a:t>
            </a:r>
            <a:r>
              <a:rPr lang="en-GB" dirty="0"/>
              <a:t> developing resilience and a growth mindset, students can:1. Overcome obstacles: Navigate academic challenges with confidence.2. Develop a love for learning: View challenges as opportunities for growth.3. Achieve their potential: Reach their academic goals and beyond</a:t>
            </a:r>
          </a:p>
          <a:p>
            <a:r>
              <a:rPr lang="en-GB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2813EA-98D1-52D9-62F0-A40BAE1E16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6C2F49-340B-4E09-9128-896F6BD8D8E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0040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A90A7A-B754-E58D-C5C0-B026B46E3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64A710-F182-96D7-39E4-43A545EA9D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FAE205-FC08-C1D4-A690-BE68A3563D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Resilience and growth matter in academic performance because they:1</a:t>
            </a:r>
            <a:r>
              <a:rPr lang="en-GB" b="1" dirty="0"/>
              <a:t>. Enhance coping skills</a:t>
            </a:r>
            <a:r>
              <a:rPr lang="en-GB" dirty="0"/>
              <a:t>: Resilience helps students manage stress, setbacks, and failures.2. </a:t>
            </a:r>
            <a:r>
              <a:rPr lang="en-GB" b="1" dirty="0"/>
              <a:t>Foster persistence</a:t>
            </a:r>
            <a:r>
              <a:rPr lang="en-GB" dirty="0"/>
              <a:t>: Students with a growth mindset persist in the face of challenges.3. </a:t>
            </a:r>
            <a:r>
              <a:rPr lang="en-GB" b="1" dirty="0"/>
              <a:t>Promote learning</a:t>
            </a:r>
            <a:r>
              <a:rPr lang="en-GB" dirty="0"/>
              <a:t>: Growth mindset encourages students to view challenges as opportunities for growth.4</a:t>
            </a:r>
            <a:r>
              <a:rPr lang="en-GB" b="1" dirty="0"/>
              <a:t>. Improve motivation</a:t>
            </a:r>
            <a:r>
              <a:rPr lang="en-GB" dirty="0"/>
              <a:t>: Believing in one's ability to learn and grow boosts motivation.5. </a:t>
            </a:r>
            <a:r>
              <a:rPr lang="en-GB" b="1" dirty="0"/>
              <a:t>Support</a:t>
            </a:r>
            <a:r>
              <a:rPr lang="en-GB" dirty="0"/>
              <a:t> </a:t>
            </a:r>
            <a:r>
              <a:rPr lang="en-GB" b="1" dirty="0"/>
              <a:t>academic</a:t>
            </a:r>
            <a:r>
              <a:rPr lang="en-GB" dirty="0"/>
              <a:t> </a:t>
            </a:r>
            <a:r>
              <a:rPr lang="en-GB" b="1" dirty="0"/>
              <a:t>achievement</a:t>
            </a:r>
            <a:r>
              <a:rPr lang="en-GB" dirty="0"/>
              <a:t>: Resilience and growth mindset contribute to better grades, retention, and overall academic </a:t>
            </a:r>
            <a:r>
              <a:rPr lang="en-GB" dirty="0" err="1"/>
              <a:t>success.By</a:t>
            </a:r>
            <a:r>
              <a:rPr lang="en-GB" dirty="0"/>
              <a:t> developing resilience and a growth mindset, students can:1. Overcome obstacles: Navigate academic challenges with confidence.2. Develop a love for learning: View challenges as opportunities for growth.3. Achieve their potential: Reach their academic goals and beyond</a:t>
            </a:r>
          </a:p>
          <a:p>
            <a:r>
              <a:rPr lang="en-GB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AD8417-A388-F200-1F05-189A92BB49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6C2F49-340B-4E09-9128-896F6BD8D8E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8266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1B1A5E-1BFC-4B06-D00B-F4113B5DDC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DDF760-D450-2830-F6F3-526D783171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789EB6-95D6-1F09-DB8A-86C4634C81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Resilience and growth matter in academic performance because they:1</a:t>
            </a:r>
            <a:r>
              <a:rPr lang="en-GB" b="1" dirty="0"/>
              <a:t>. Enhance coping skills</a:t>
            </a:r>
            <a:r>
              <a:rPr lang="en-GB" dirty="0"/>
              <a:t>: Resilience helps students manage stress, setbacks, and failures.2. </a:t>
            </a:r>
            <a:r>
              <a:rPr lang="en-GB" b="1" dirty="0"/>
              <a:t>Foster persistence</a:t>
            </a:r>
            <a:r>
              <a:rPr lang="en-GB" dirty="0"/>
              <a:t>: Students with a growth mindset persist in the face of challenges.3. </a:t>
            </a:r>
            <a:r>
              <a:rPr lang="en-GB" b="1" dirty="0"/>
              <a:t>Promote learning</a:t>
            </a:r>
            <a:r>
              <a:rPr lang="en-GB" dirty="0"/>
              <a:t>: Growth mindset encourages students to view challenges as opportunities for growth.4</a:t>
            </a:r>
            <a:r>
              <a:rPr lang="en-GB" b="1" dirty="0"/>
              <a:t>. Improve motivation</a:t>
            </a:r>
            <a:r>
              <a:rPr lang="en-GB" dirty="0"/>
              <a:t>: Believing in one's ability to learn and grow boosts motivation.5. </a:t>
            </a:r>
            <a:r>
              <a:rPr lang="en-GB" b="1" dirty="0"/>
              <a:t>Support</a:t>
            </a:r>
            <a:r>
              <a:rPr lang="en-GB" dirty="0"/>
              <a:t> </a:t>
            </a:r>
            <a:r>
              <a:rPr lang="en-GB" b="1" dirty="0"/>
              <a:t>academic</a:t>
            </a:r>
            <a:r>
              <a:rPr lang="en-GB" dirty="0"/>
              <a:t> </a:t>
            </a:r>
            <a:r>
              <a:rPr lang="en-GB" b="1" dirty="0"/>
              <a:t>achievement</a:t>
            </a:r>
            <a:r>
              <a:rPr lang="en-GB" dirty="0"/>
              <a:t>: Resilience and growth mindset contribute to better grades, retention, and overall academic </a:t>
            </a:r>
            <a:r>
              <a:rPr lang="en-GB" dirty="0" err="1"/>
              <a:t>success.By</a:t>
            </a:r>
            <a:r>
              <a:rPr lang="en-GB" dirty="0"/>
              <a:t> developing resilience and a growth mindset, students can:1. Overcome obstacles: Navigate academic challenges with confidence.2. Develop a love for learning: View challenges as opportunities for growth.3. Achieve their potential: Reach their academic goals and beyond</a:t>
            </a:r>
          </a:p>
          <a:p>
            <a:r>
              <a:rPr lang="en-GB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9808C2-11A7-99B3-7356-2CF967E9C7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6C2F49-340B-4E09-9128-896F6BD8D8E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1721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6D9B70-1543-2DD2-99F6-AAB40F94C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3C80D3-79D2-005F-884F-6554154503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C44DAD-34E0-CCF7-CD41-74234B09E6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Resilience and growth matter in academic performance because they:1</a:t>
            </a:r>
            <a:r>
              <a:rPr lang="en-GB" b="1" dirty="0"/>
              <a:t>. Enhance coping skills</a:t>
            </a:r>
            <a:r>
              <a:rPr lang="en-GB" dirty="0"/>
              <a:t>: Resilience helps students manage stress, setbacks, and failures.2. </a:t>
            </a:r>
            <a:r>
              <a:rPr lang="en-GB" b="1" dirty="0"/>
              <a:t>Foster persistence</a:t>
            </a:r>
            <a:r>
              <a:rPr lang="en-GB" dirty="0"/>
              <a:t>: Students with a growth mindset persist in the face of challenges.3. </a:t>
            </a:r>
            <a:r>
              <a:rPr lang="en-GB" b="1" dirty="0"/>
              <a:t>Promote learning</a:t>
            </a:r>
            <a:r>
              <a:rPr lang="en-GB" dirty="0"/>
              <a:t>: Growth mindset encourages students to view challenges as opportunities for growth.4</a:t>
            </a:r>
            <a:r>
              <a:rPr lang="en-GB" b="1" dirty="0"/>
              <a:t>. Improve motivation</a:t>
            </a:r>
            <a:r>
              <a:rPr lang="en-GB" dirty="0"/>
              <a:t>: Believing in one's ability to learn and grow boosts motivation.5. </a:t>
            </a:r>
            <a:r>
              <a:rPr lang="en-GB" b="1" dirty="0"/>
              <a:t>Support</a:t>
            </a:r>
            <a:r>
              <a:rPr lang="en-GB" dirty="0"/>
              <a:t> </a:t>
            </a:r>
            <a:r>
              <a:rPr lang="en-GB" b="1" dirty="0"/>
              <a:t>academic</a:t>
            </a:r>
            <a:r>
              <a:rPr lang="en-GB" dirty="0"/>
              <a:t> </a:t>
            </a:r>
            <a:r>
              <a:rPr lang="en-GB" b="1" dirty="0"/>
              <a:t>achievement</a:t>
            </a:r>
            <a:r>
              <a:rPr lang="en-GB" dirty="0"/>
              <a:t>: Resilience and growth mindset contribute to better grades, retention, and overall academic </a:t>
            </a:r>
            <a:r>
              <a:rPr lang="en-GB" dirty="0" err="1"/>
              <a:t>success.By</a:t>
            </a:r>
            <a:r>
              <a:rPr lang="en-GB" dirty="0"/>
              <a:t> developing resilience and a growth mindset, students can:1. Overcome obstacles: Navigate academic challenges with confidence.2. Develop a love for learning: View challenges as opportunities for growth.3. Achieve their potential: Reach their academic goals and beyond</a:t>
            </a:r>
          </a:p>
          <a:p>
            <a:r>
              <a:rPr lang="en-GB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996726-2D3A-37AF-1D73-6C2DB75571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6C2F49-340B-4E09-9128-896F6BD8D8E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8798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4A67BC-7A3E-44E1-F5AE-99A59A72E6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4E7F76-EB77-B196-D467-1932EF3288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5C39A2-7B0A-A414-2241-4C1285A7FD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Resilience and growth matter in academic performance because they:1</a:t>
            </a:r>
            <a:r>
              <a:rPr lang="en-GB" b="1" dirty="0"/>
              <a:t>. Enhance coping skills</a:t>
            </a:r>
            <a:r>
              <a:rPr lang="en-GB" dirty="0"/>
              <a:t>: Resilience helps students manage stress, setbacks, and failures.2. </a:t>
            </a:r>
            <a:r>
              <a:rPr lang="en-GB" b="1" dirty="0"/>
              <a:t>Foster persistence</a:t>
            </a:r>
            <a:r>
              <a:rPr lang="en-GB" dirty="0"/>
              <a:t>: Students with a growth mindset persist in the face of challenges.3. </a:t>
            </a:r>
            <a:r>
              <a:rPr lang="en-GB" b="1" dirty="0"/>
              <a:t>Promote learning</a:t>
            </a:r>
            <a:r>
              <a:rPr lang="en-GB" dirty="0"/>
              <a:t>: Growth mindset encourages students to view challenges as opportunities for growth.4</a:t>
            </a:r>
            <a:r>
              <a:rPr lang="en-GB" b="1" dirty="0"/>
              <a:t>. Improve motivation</a:t>
            </a:r>
            <a:r>
              <a:rPr lang="en-GB" dirty="0"/>
              <a:t>: Believing in one's ability to learn and grow boosts motivation.5. </a:t>
            </a:r>
            <a:r>
              <a:rPr lang="en-GB" b="1" dirty="0"/>
              <a:t>Support</a:t>
            </a:r>
            <a:r>
              <a:rPr lang="en-GB" dirty="0"/>
              <a:t> </a:t>
            </a:r>
            <a:r>
              <a:rPr lang="en-GB" b="1" dirty="0"/>
              <a:t>academic</a:t>
            </a:r>
            <a:r>
              <a:rPr lang="en-GB" dirty="0"/>
              <a:t> </a:t>
            </a:r>
            <a:r>
              <a:rPr lang="en-GB" b="1" dirty="0"/>
              <a:t>achievement</a:t>
            </a:r>
            <a:r>
              <a:rPr lang="en-GB" dirty="0"/>
              <a:t>: Resilience and growth mindset contribute to better grades, retention, and overall academic </a:t>
            </a:r>
            <a:r>
              <a:rPr lang="en-GB" dirty="0" err="1"/>
              <a:t>success.By</a:t>
            </a:r>
            <a:r>
              <a:rPr lang="en-GB" dirty="0"/>
              <a:t> developing resilience and a growth mindset, students can:1. Overcome obstacles: Navigate academic challenges with confidence.2. Develop a love for learning: View challenges as opportunities for growth.3. Achieve their potential: Reach their academic goals and beyond</a:t>
            </a:r>
          </a:p>
          <a:p>
            <a:r>
              <a:rPr lang="en-GB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E5DF4A-73F4-D192-7652-728ACE0954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6C2F49-340B-4E09-9128-896F6BD8D8E5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9281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D0824C-DA80-D91F-14EA-E06D903357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A3102B-D7DA-B827-4908-DBF14EE3B9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812AB0-9315-AC3B-FEC2-BA9FA6488E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Resilience and growth matter in academic performance because they:1</a:t>
            </a:r>
            <a:r>
              <a:rPr lang="en-GB" b="1" dirty="0"/>
              <a:t>. Enhance coping skills</a:t>
            </a:r>
            <a:r>
              <a:rPr lang="en-GB" dirty="0"/>
              <a:t>: Resilience helps students manage stress, setbacks, and failures.2. </a:t>
            </a:r>
            <a:r>
              <a:rPr lang="en-GB" b="1" dirty="0"/>
              <a:t>Foster persistence</a:t>
            </a:r>
            <a:r>
              <a:rPr lang="en-GB" dirty="0"/>
              <a:t>: Students with a growth mindset persist in the face of challenges.3. </a:t>
            </a:r>
            <a:r>
              <a:rPr lang="en-GB" b="1" dirty="0"/>
              <a:t>Promote learning</a:t>
            </a:r>
            <a:r>
              <a:rPr lang="en-GB" dirty="0"/>
              <a:t>: Growth mindset encourages students to view challenges as opportunities for growth.4</a:t>
            </a:r>
            <a:r>
              <a:rPr lang="en-GB" b="1" dirty="0"/>
              <a:t>. Improve motivation</a:t>
            </a:r>
            <a:r>
              <a:rPr lang="en-GB" dirty="0"/>
              <a:t>: Believing in one's ability to learn and grow boosts motivation.5. </a:t>
            </a:r>
            <a:r>
              <a:rPr lang="en-GB" b="1" dirty="0"/>
              <a:t>Support</a:t>
            </a:r>
            <a:r>
              <a:rPr lang="en-GB" dirty="0"/>
              <a:t> </a:t>
            </a:r>
            <a:r>
              <a:rPr lang="en-GB" b="1" dirty="0"/>
              <a:t>academic</a:t>
            </a:r>
            <a:r>
              <a:rPr lang="en-GB" dirty="0"/>
              <a:t> </a:t>
            </a:r>
            <a:r>
              <a:rPr lang="en-GB" b="1" dirty="0"/>
              <a:t>achievement</a:t>
            </a:r>
            <a:r>
              <a:rPr lang="en-GB" dirty="0"/>
              <a:t>: Resilience and growth mindset contribute to better grades, retention, and overall academic </a:t>
            </a:r>
            <a:r>
              <a:rPr lang="en-GB" dirty="0" err="1"/>
              <a:t>success.By</a:t>
            </a:r>
            <a:r>
              <a:rPr lang="en-GB" dirty="0"/>
              <a:t> developing resilience and a growth mindset, students can:1. Overcome obstacles: Navigate academic challenges with confidence.2. Develop a love for learning: View challenges as opportunities for growth.3. Achieve their potential: Reach their academic goals and beyond</a:t>
            </a:r>
          </a:p>
          <a:p>
            <a:r>
              <a:rPr lang="en-GB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39DC60-7911-23EC-6B94-8DB4C11279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6C2F49-340B-4E09-9128-896F6BD8D8E5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81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153E2B-6CF3-0395-6A80-9559EF9D9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4E9CBA-B90C-DCD1-F2BE-7DB1598E5A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747626-F6E2-C21C-1224-93D34E0B78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Resilience and growth matter in academic performance because they: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="1" dirty="0"/>
              <a:t>Enhance coping skills</a:t>
            </a:r>
            <a:r>
              <a:rPr lang="en-GB" dirty="0"/>
              <a:t>: Resilience helps students manage stress, setbacks, and failures.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2. </a:t>
            </a:r>
            <a:r>
              <a:rPr lang="en-GB" b="1" dirty="0"/>
              <a:t>Foster persistence</a:t>
            </a:r>
            <a:r>
              <a:rPr lang="en-GB" dirty="0"/>
              <a:t>: Students with a growth mindset persist in the face of challenges.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3. </a:t>
            </a:r>
            <a:r>
              <a:rPr lang="en-GB" b="1" dirty="0"/>
              <a:t>Promote learning</a:t>
            </a:r>
            <a:r>
              <a:rPr lang="en-GB" dirty="0"/>
              <a:t>: Growth mindset encourages students to view challenges as opportunities for growth.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4</a:t>
            </a:r>
            <a:r>
              <a:rPr lang="en-GB" b="1" dirty="0"/>
              <a:t>. Improve motivation</a:t>
            </a:r>
            <a:r>
              <a:rPr lang="en-GB" dirty="0"/>
              <a:t>: Believing in one's ability to learn and grow boosts motivation.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5. </a:t>
            </a:r>
            <a:r>
              <a:rPr lang="en-GB" b="1" dirty="0"/>
              <a:t>Support</a:t>
            </a:r>
            <a:r>
              <a:rPr lang="en-GB" dirty="0"/>
              <a:t> </a:t>
            </a:r>
            <a:r>
              <a:rPr lang="en-GB" b="1" dirty="0"/>
              <a:t>academic</a:t>
            </a:r>
            <a:r>
              <a:rPr lang="en-GB" dirty="0"/>
              <a:t> </a:t>
            </a:r>
            <a:r>
              <a:rPr lang="en-GB" b="1" dirty="0"/>
              <a:t>achievement</a:t>
            </a:r>
            <a:r>
              <a:rPr lang="en-GB" dirty="0"/>
              <a:t>: Resilience and growth mindset contribute to better grades, retention, and overall academic </a:t>
            </a:r>
            <a:r>
              <a:rPr lang="en-GB" dirty="0" err="1"/>
              <a:t>success.By</a:t>
            </a:r>
            <a:r>
              <a:rPr lang="en-GB" dirty="0"/>
              <a:t> developing resilience and a growth mindset,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students can: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1.Overcome obstacles: Navigate academic challenges with confidence.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2. Develop a love for learning: View challenges as opportunities for growth.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3. Achieve their potential: Reach their academic goals and beyond</a:t>
            </a:r>
          </a:p>
          <a:p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816FE8-187E-A626-BEFE-3AF0626002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6C2F49-340B-4E09-9128-896F6BD8D8E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3862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71D43-5678-7BB8-1CD6-8F056D9E6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E0ED0E-F3F9-4EDD-3565-933E86E0FB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DEEAA8-3D2A-ECA2-8958-BFF485F1DD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Resilience and growth matter in academic performance because they:1</a:t>
            </a:r>
            <a:r>
              <a:rPr lang="en-GB" b="1" dirty="0"/>
              <a:t>. Enhance coping skills</a:t>
            </a:r>
            <a:r>
              <a:rPr lang="en-GB" dirty="0"/>
              <a:t>: Resilience helps students manage stress, setbacks, and failures.2. </a:t>
            </a:r>
            <a:r>
              <a:rPr lang="en-GB" b="1" dirty="0"/>
              <a:t>Foster persistence</a:t>
            </a:r>
            <a:r>
              <a:rPr lang="en-GB" dirty="0"/>
              <a:t>: Students with a growth mindset persist in the face of challenges.3. </a:t>
            </a:r>
            <a:r>
              <a:rPr lang="en-GB" b="1" dirty="0"/>
              <a:t>Promote learning</a:t>
            </a:r>
            <a:r>
              <a:rPr lang="en-GB" dirty="0"/>
              <a:t>: Growth mindset encourages students to view challenges as opportunities for growth.4</a:t>
            </a:r>
            <a:r>
              <a:rPr lang="en-GB" b="1" dirty="0"/>
              <a:t>. Improve motivation</a:t>
            </a:r>
            <a:r>
              <a:rPr lang="en-GB" dirty="0"/>
              <a:t>: Believing in one's ability to learn and grow boosts motivation.5. </a:t>
            </a:r>
            <a:r>
              <a:rPr lang="en-GB" b="1" dirty="0"/>
              <a:t>Support</a:t>
            </a:r>
            <a:r>
              <a:rPr lang="en-GB" dirty="0"/>
              <a:t> </a:t>
            </a:r>
            <a:r>
              <a:rPr lang="en-GB" b="1" dirty="0"/>
              <a:t>academic</a:t>
            </a:r>
            <a:r>
              <a:rPr lang="en-GB" dirty="0"/>
              <a:t> </a:t>
            </a:r>
            <a:r>
              <a:rPr lang="en-GB" b="1" dirty="0"/>
              <a:t>achievement</a:t>
            </a:r>
            <a:r>
              <a:rPr lang="en-GB" dirty="0"/>
              <a:t>: Resilience and growth mindset contribute to better grades, retention, and overall academic </a:t>
            </a:r>
            <a:r>
              <a:rPr lang="en-GB" dirty="0" err="1"/>
              <a:t>success.By</a:t>
            </a:r>
            <a:r>
              <a:rPr lang="en-GB" dirty="0"/>
              <a:t> developing resilience and a growth mindset, students can:1. Overcome obstacles: Navigate academic challenges with confidence.2. Develop a love for learning: View challenges as opportunities for growth.3. Achieve their potential: Reach their academic goals and beyond</a:t>
            </a:r>
          </a:p>
          <a:p>
            <a:r>
              <a:rPr lang="en-GB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9DDCC0-D4D9-CC39-ED40-D83C894ED0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6C2F49-340B-4E09-9128-896F6BD8D8E5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5472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7F404C-0842-34D0-561C-8DF5BCAFA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F86063-1F21-D9AB-BE32-6F14AC3EAE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782EE4-CC0E-C51F-CC2C-22D0830E61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Resilience and growth matter in academic performance because they:1</a:t>
            </a:r>
            <a:r>
              <a:rPr lang="en-GB" b="1" dirty="0"/>
              <a:t>. Enhance coping skills</a:t>
            </a:r>
            <a:r>
              <a:rPr lang="en-GB" dirty="0"/>
              <a:t>: Resilience helps students manage stress, setbacks, and failures.2. </a:t>
            </a:r>
            <a:r>
              <a:rPr lang="en-GB" b="1" dirty="0"/>
              <a:t>Foster persistence</a:t>
            </a:r>
            <a:r>
              <a:rPr lang="en-GB" dirty="0"/>
              <a:t>: Students with a growth mindset persist in the face of challenges.3. </a:t>
            </a:r>
            <a:r>
              <a:rPr lang="en-GB" b="1" dirty="0"/>
              <a:t>Promote learning</a:t>
            </a:r>
            <a:r>
              <a:rPr lang="en-GB" dirty="0"/>
              <a:t>: Growth mindset encourages students to view challenges as opportunities for growth.4</a:t>
            </a:r>
            <a:r>
              <a:rPr lang="en-GB" b="1" dirty="0"/>
              <a:t>. Improve motivation</a:t>
            </a:r>
            <a:r>
              <a:rPr lang="en-GB" dirty="0"/>
              <a:t>: Believing in one's ability to learn and grow boosts motivation.5. </a:t>
            </a:r>
            <a:r>
              <a:rPr lang="en-GB" b="1" dirty="0"/>
              <a:t>Support</a:t>
            </a:r>
            <a:r>
              <a:rPr lang="en-GB" dirty="0"/>
              <a:t> </a:t>
            </a:r>
            <a:r>
              <a:rPr lang="en-GB" b="1" dirty="0"/>
              <a:t>academic</a:t>
            </a:r>
            <a:r>
              <a:rPr lang="en-GB" dirty="0"/>
              <a:t> </a:t>
            </a:r>
            <a:r>
              <a:rPr lang="en-GB" b="1" dirty="0"/>
              <a:t>achievement</a:t>
            </a:r>
            <a:r>
              <a:rPr lang="en-GB" dirty="0"/>
              <a:t>: Resilience and growth mindset contribute to better grades, retention, and overall academic </a:t>
            </a:r>
            <a:r>
              <a:rPr lang="en-GB" dirty="0" err="1"/>
              <a:t>success.By</a:t>
            </a:r>
            <a:r>
              <a:rPr lang="en-GB" dirty="0"/>
              <a:t> developing resilience and a growth mindset, students can:1. Overcome obstacles: Navigate academic challenges with confidence.2. Develop a love for learning: View challenges as opportunities for growth.3. Achieve their potential: Reach their academic goals and beyond</a:t>
            </a:r>
          </a:p>
          <a:p>
            <a:r>
              <a:rPr lang="en-GB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D582EA-ABBB-D7AB-05DF-41E95583DF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6C2F49-340B-4E09-9128-896F6BD8D8E5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6846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7C508F-C9AC-F322-675B-4FA021727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54D72D-7829-C21C-D789-B84AC05267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03A0D5-51D1-0F43-9179-26AAF4A215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Resilience and growth matter in academic performance because they:1</a:t>
            </a:r>
            <a:r>
              <a:rPr lang="en-GB" b="1" dirty="0"/>
              <a:t>. Enhance coping skills</a:t>
            </a:r>
            <a:r>
              <a:rPr lang="en-GB" dirty="0"/>
              <a:t>: Resilience helps students manage stress, setbacks, and failures.2. </a:t>
            </a:r>
            <a:r>
              <a:rPr lang="en-GB" b="1" dirty="0"/>
              <a:t>Foster persistence</a:t>
            </a:r>
            <a:r>
              <a:rPr lang="en-GB" dirty="0"/>
              <a:t>: Students with a growth mindset persist in the face of challenges.3. </a:t>
            </a:r>
            <a:r>
              <a:rPr lang="en-GB" b="1" dirty="0"/>
              <a:t>Promote learning</a:t>
            </a:r>
            <a:r>
              <a:rPr lang="en-GB" dirty="0"/>
              <a:t>: Growth mindset encourages students to view challenges as opportunities for growth.4</a:t>
            </a:r>
            <a:r>
              <a:rPr lang="en-GB" b="1" dirty="0"/>
              <a:t>. Improve motivation</a:t>
            </a:r>
            <a:r>
              <a:rPr lang="en-GB" dirty="0"/>
              <a:t>: Believing in one's ability to learn and grow boosts motivation.5. </a:t>
            </a:r>
            <a:r>
              <a:rPr lang="en-GB" b="1" dirty="0"/>
              <a:t>Support</a:t>
            </a:r>
            <a:r>
              <a:rPr lang="en-GB" dirty="0"/>
              <a:t> </a:t>
            </a:r>
            <a:r>
              <a:rPr lang="en-GB" b="1" dirty="0"/>
              <a:t>academic</a:t>
            </a:r>
            <a:r>
              <a:rPr lang="en-GB" dirty="0"/>
              <a:t> </a:t>
            </a:r>
            <a:r>
              <a:rPr lang="en-GB" b="1" dirty="0"/>
              <a:t>achievement</a:t>
            </a:r>
            <a:r>
              <a:rPr lang="en-GB" dirty="0"/>
              <a:t>: Resilience and growth mindset contribute to better grades, retention, and overall academic </a:t>
            </a:r>
            <a:r>
              <a:rPr lang="en-GB" dirty="0" err="1"/>
              <a:t>success.By</a:t>
            </a:r>
            <a:r>
              <a:rPr lang="en-GB" dirty="0"/>
              <a:t> developing resilience and a growth mindset, students can:1. Overcome obstacles: Navigate academic challenges with confidence.2. Develop a love for learning: View challenges as opportunities for growth.3. Achieve their potential: Reach their academic goals and beyond</a:t>
            </a:r>
          </a:p>
          <a:p>
            <a:r>
              <a:rPr lang="en-GB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969A17-A61C-C046-DBD9-37ED148F6E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6C2F49-340B-4E09-9128-896F6BD8D8E5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4971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4A79A5-C72A-D37F-0854-E6F11F7A0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71A87B-60F1-CE1F-4FC2-0318559C33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A5169C-C67B-34D1-A885-33F04A7E8D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Resilience and growth matter in academic performance because they:1</a:t>
            </a:r>
            <a:r>
              <a:rPr lang="en-GB" b="1" dirty="0"/>
              <a:t>. Enhance coping skills</a:t>
            </a:r>
            <a:r>
              <a:rPr lang="en-GB" dirty="0"/>
              <a:t>: Resilience helps students manage stress, setbacks, and failures.2. </a:t>
            </a:r>
            <a:r>
              <a:rPr lang="en-GB" b="1" dirty="0"/>
              <a:t>Foster persistence</a:t>
            </a:r>
            <a:r>
              <a:rPr lang="en-GB" dirty="0"/>
              <a:t>: Students with a growth mindset persist in the face of challenges.3. </a:t>
            </a:r>
            <a:r>
              <a:rPr lang="en-GB" b="1" dirty="0"/>
              <a:t>Promote learning</a:t>
            </a:r>
            <a:r>
              <a:rPr lang="en-GB" dirty="0"/>
              <a:t>: Growth mindset encourages students to view challenges as opportunities for growth.4</a:t>
            </a:r>
            <a:r>
              <a:rPr lang="en-GB" b="1" dirty="0"/>
              <a:t>. Improve motivation</a:t>
            </a:r>
            <a:r>
              <a:rPr lang="en-GB" dirty="0"/>
              <a:t>: Believing in one's ability to learn and grow boosts motivation.5. </a:t>
            </a:r>
            <a:r>
              <a:rPr lang="en-GB" b="1" dirty="0"/>
              <a:t>Support</a:t>
            </a:r>
            <a:r>
              <a:rPr lang="en-GB" dirty="0"/>
              <a:t> </a:t>
            </a:r>
            <a:r>
              <a:rPr lang="en-GB" b="1" dirty="0"/>
              <a:t>academic</a:t>
            </a:r>
            <a:r>
              <a:rPr lang="en-GB" dirty="0"/>
              <a:t> </a:t>
            </a:r>
            <a:r>
              <a:rPr lang="en-GB" b="1" dirty="0"/>
              <a:t>achievement</a:t>
            </a:r>
            <a:r>
              <a:rPr lang="en-GB" dirty="0"/>
              <a:t>: Resilience and growth mindset contribute to better grades, retention, and overall academic </a:t>
            </a:r>
            <a:r>
              <a:rPr lang="en-GB" dirty="0" err="1"/>
              <a:t>success.By</a:t>
            </a:r>
            <a:r>
              <a:rPr lang="en-GB" dirty="0"/>
              <a:t> developing resilience and a growth mindset, students can:1. Overcome obstacles: Navigate academic challenges with confidence.2. Develop a love for learning: View challenges as opportunities for growth.3. Achieve their potential: Reach their academic goals and beyond</a:t>
            </a:r>
          </a:p>
          <a:p>
            <a:r>
              <a:rPr lang="en-GB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768194-FA3C-DF36-7C68-E34B8E7801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6C2F49-340B-4E09-9128-896F6BD8D8E5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0370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81FCA3-E745-4EC5-5C16-163048012B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A112C2-1E75-D4EB-BE3E-419CD1918A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331587-30E4-1C59-0533-6E143E726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Resilience and growth matter in academic performance because they:1</a:t>
            </a:r>
            <a:r>
              <a:rPr lang="en-GB" b="1" dirty="0"/>
              <a:t>. Enhance coping skills</a:t>
            </a:r>
            <a:r>
              <a:rPr lang="en-GB" dirty="0"/>
              <a:t>: Resilience helps students manage stress, setbacks, and failures.2. </a:t>
            </a:r>
            <a:r>
              <a:rPr lang="en-GB" b="1" dirty="0"/>
              <a:t>Foster persistence</a:t>
            </a:r>
            <a:r>
              <a:rPr lang="en-GB" dirty="0"/>
              <a:t>: Students with a growth mindset persist in the face of challenges.3. </a:t>
            </a:r>
            <a:r>
              <a:rPr lang="en-GB" b="1" dirty="0"/>
              <a:t>Promote learning</a:t>
            </a:r>
            <a:r>
              <a:rPr lang="en-GB" dirty="0"/>
              <a:t>: Growth mindset encourages students to view challenges as opportunities for growth.4</a:t>
            </a:r>
            <a:r>
              <a:rPr lang="en-GB" b="1" dirty="0"/>
              <a:t>. Improve motivation</a:t>
            </a:r>
            <a:r>
              <a:rPr lang="en-GB" dirty="0"/>
              <a:t>: Believing in one's ability to learn and grow boosts motivation.5. </a:t>
            </a:r>
            <a:r>
              <a:rPr lang="en-GB" b="1" dirty="0"/>
              <a:t>Support</a:t>
            </a:r>
            <a:r>
              <a:rPr lang="en-GB" dirty="0"/>
              <a:t> </a:t>
            </a:r>
            <a:r>
              <a:rPr lang="en-GB" b="1" dirty="0"/>
              <a:t>academic</a:t>
            </a:r>
            <a:r>
              <a:rPr lang="en-GB" dirty="0"/>
              <a:t> </a:t>
            </a:r>
            <a:r>
              <a:rPr lang="en-GB" b="1" dirty="0"/>
              <a:t>achievement</a:t>
            </a:r>
            <a:r>
              <a:rPr lang="en-GB" dirty="0"/>
              <a:t>: Resilience and growth mindset contribute to better grades, retention, and overall academic </a:t>
            </a:r>
            <a:r>
              <a:rPr lang="en-GB" dirty="0" err="1"/>
              <a:t>success.By</a:t>
            </a:r>
            <a:r>
              <a:rPr lang="en-GB" dirty="0"/>
              <a:t> developing resilience and a growth mindset, students can:1. Overcome obstacles: Navigate academic challenges with confidence.2. Develop a love for learning: View challenges as opportunities for growth.3. Achieve their potential: Reach their academic goals and beyond</a:t>
            </a:r>
          </a:p>
          <a:p>
            <a:r>
              <a:rPr lang="en-GB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052689-A355-BE30-1BE8-77E18CD58F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6C2F49-340B-4E09-9128-896F6BD8D8E5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0715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87D61C-7461-9707-BFA7-77E6FDBC6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48ECCD-2FC5-E49F-8EC3-723B8318CC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D42418-E8C9-0F18-6C44-F98C70EC85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Resilience and growth matter in academic performance because they:1</a:t>
            </a:r>
            <a:r>
              <a:rPr lang="en-GB" b="1" dirty="0"/>
              <a:t>. Enhance coping skills</a:t>
            </a:r>
            <a:r>
              <a:rPr lang="en-GB" dirty="0"/>
              <a:t>: Resilience helps students manage stress, setbacks, and failures.2. </a:t>
            </a:r>
            <a:r>
              <a:rPr lang="en-GB" b="1" dirty="0"/>
              <a:t>Foster persistence</a:t>
            </a:r>
            <a:r>
              <a:rPr lang="en-GB" dirty="0"/>
              <a:t>: Students with a growth mindset persist in the face of challenges.3. </a:t>
            </a:r>
            <a:r>
              <a:rPr lang="en-GB" b="1" dirty="0"/>
              <a:t>Promote learning</a:t>
            </a:r>
            <a:r>
              <a:rPr lang="en-GB" dirty="0"/>
              <a:t>: Growth mindset encourages students to view challenges as opportunities for growth.4</a:t>
            </a:r>
            <a:r>
              <a:rPr lang="en-GB" b="1" dirty="0"/>
              <a:t>. Improve motivation</a:t>
            </a:r>
            <a:r>
              <a:rPr lang="en-GB" dirty="0"/>
              <a:t>: Believing in one's ability to learn and grow boosts motivation.5. </a:t>
            </a:r>
            <a:r>
              <a:rPr lang="en-GB" b="1" dirty="0"/>
              <a:t>Support</a:t>
            </a:r>
            <a:r>
              <a:rPr lang="en-GB" dirty="0"/>
              <a:t> </a:t>
            </a:r>
            <a:r>
              <a:rPr lang="en-GB" b="1" dirty="0"/>
              <a:t>academic</a:t>
            </a:r>
            <a:r>
              <a:rPr lang="en-GB" dirty="0"/>
              <a:t> </a:t>
            </a:r>
            <a:r>
              <a:rPr lang="en-GB" b="1" dirty="0"/>
              <a:t>achievement</a:t>
            </a:r>
            <a:r>
              <a:rPr lang="en-GB" dirty="0"/>
              <a:t>: Resilience and growth mindset contribute to better grades, retention, and overall academic </a:t>
            </a:r>
            <a:r>
              <a:rPr lang="en-GB" dirty="0" err="1"/>
              <a:t>success.By</a:t>
            </a:r>
            <a:r>
              <a:rPr lang="en-GB" dirty="0"/>
              <a:t> developing resilience and a growth mindset, students can:1. Overcome obstacles: Navigate academic challenges with confidence.2. Develop a love for learning: View challenges as opportunities for growth.3. Achieve their potential: Reach their academic goals and beyond</a:t>
            </a:r>
          </a:p>
          <a:p>
            <a:r>
              <a:rPr lang="en-GB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3DD3D5-4493-4555-DCF2-8B74066332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6C2F49-340B-4E09-9128-896F6BD8D8E5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3113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AA82D4-B2FE-E4AB-9CE4-3183524CCD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1745D9-CD84-8D65-FA31-28AB1CF214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2FD68A-A709-C2A9-E9CD-BB359B65F2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Resilience and growth matter in academic performance because they:1</a:t>
            </a:r>
            <a:r>
              <a:rPr lang="en-GB" b="1" dirty="0"/>
              <a:t>. Enhance coping skills</a:t>
            </a:r>
            <a:r>
              <a:rPr lang="en-GB" dirty="0"/>
              <a:t>: Resilience helps students manage stress, setbacks, and failures.2. </a:t>
            </a:r>
            <a:r>
              <a:rPr lang="en-GB" b="1" dirty="0"/>
              <a:t>Foster persistence</a:t>
            </a:r>
            <a:r>
              <a:rPr lang="en-GB" dirty="0"/>
              <a:t>: Students with a growth mindset persist in the face of challenges.3. </a:t>
            </a:r>
            <a:r>
              <a:rPr lang="en-GB" b="1" dirty="0"/>
              <a:t>Promote learning</a:t>
            </a:r>
            <a:r>
              <a:rPr lang="en-GB" dirty="0"/>
              <a:t>: Growth mindset encourages students to view challenges as opportunities for growth.4</a:t>
            </a:r>
            <a:r>
              <a:rPr lang="en-GB" b="1" dirty="0"/>
              <a:t>. Improve motivation</a:t>
            </a:r>
            <a:r>
              <a:rPr lang="en-GB" dirty="0"/>
              <a:t>: Believing in one's ability to learn and grow boosts motivation.5. </a:t>
            </a:r>
            <a:r>
              <a:rPr lang="en-GB" b="1" dirty="0"/>
              <a:t>Support</a:t>
            </a:r>
            <a:r>
              <a:rPr lang="en-GB" dirty="0"/>
              <a:t> </a:t>
            </a:r>
            <a:r>
              <a:rPr lang="en-GB" b="1" dirty="0"/>
              <a:t>academic</a:t>
            </a:r>
            <a:r>
              <a:rPr lang="en-GB" dirty="0"/>
              <a:t> </a:t>
            </a:r>
            <a:r>
              <a:rPr lang="en-GB" b="1" dirty="0"/>
              <a:t>achievement</a:t>
            </a:r>
            <a:r>
              <a:rPr lang="en-GB" dirty="0"/>
              <a:t>: Resilience and growth mindset contribute to better grades, retention, and overall academic </a:t>
            </a:r>
            <a:r>
              <a:rPr lang="en-GB" dirty="0" err="1"/>
              <a:t>success.By</a:t>
            </a:r>
            <a:r>
              <a:rPr lang="en-GB" dirty="0"/>
              <a:t> developing resilience and a growth mindset, students can:1. Overcome obstacles: Navigate academic challenges with confidence.2. Develop a love for learning: View challenges as opportunities for growth.3. Achieve their potential: Reach their academic goals and beyond</a:t>
            </a:r>
          </a:p>
          <a:p>
            <a:r>
              <a:rPr lang="en-GB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72CADD-1866-B121-EBB3-9AC5DEB513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6C2F49-340B-4E09-9128-896F6BD8D8E5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1891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60397C-9BA5-9851-9EBA-D0D7D4803B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0EB597-1D62-23E2-6FF1-2879A3BD41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2A4D49-C23F-3A88-B9D0-48A5F0C986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Resilience and growth matter in academic performance because they:1</a:t>
            </a:r>
            <a:r>
              <a:rPr lang="en-GB" b="1" dirty="0"/>
              <a:t>. Enhance coping skills</a:t>
            </a:r>
            <a:r>
              <a:rPr lang="en-GB" dirty="0"/>
              <a:t>: Resilience helps students manage stress, setbacks, and failures.2. </a:t>
            </a:r>
            <a:r>
              <a:rPr lang="en-GB" b="1" dirty="0"/>
              <a:t>Foster persistence</a:t>
            </a:r>
            <a:r>
              <a:rPr lang="en-GB" dirty="0"/>
              <a:t>: Students with a growth mindset persist in the face of challenges.3. </a:t>
            </a:r>
            <a:r>
              <a:rPr lang="en-GB" b="1" dirty="0"/>
              <a:t>Promote learning</a:t>
            </a:r>
            <a:r>
              <a:rPr lang="en-GB" dirty="0"/>
              <a:t>: Growth mindset encourages students to view challenges as opportunities for growth.4</a:t>
            </a:r>
            <a:r>
              <a:rPr lang="en-GB" b="1" dirty="0"/>
              <a:t>. Improve motivation</a:t>
            </a:r>
            <a:r>
              <a:rPr lang="en-GB" dirty="0"/>
              <a:t>: Believing in one's ability to learn and grow boosts motivation.5. </a:t>
            </a:r>
            <a:r>
              <a:rPr lang="en-GB" b="1" dirty="0"/>
              <a:t>Support</a:t>
            </a:r>
            <a:r>
              <a:rPr lang="en-GB" dirty="0"/>
              <a:t> </a:t>
            </a:r>
            <a:r>
              <a:rPr lang="en-GB" b="1" dirty="0"/>
              <a:t>academic</a:t>
            </a:r>
            <a:r>
              <a:rPr lang="en-GB" dirty="0"/>
              <a:t> </a:t>
            </a:r>
            <a:r>
              <a:rPr lang="en-GB" b="1" dirty="0"/>
              <a:t>achievement</a:t>
            </a:r>
            <a:r>
              <a:rPr lang="en-GB" dirty="0"/>
              <a:t>: Resilience and growth mindset contribute to better grades, retention, and overall academic </a:t>
            </a:r>
            <a:r>
              <a:rPr lang="en-GB" dirty="0" err="1"/>
              <a:t>success.By</a:t>
            </a:r>
            <a:r>
              <a:rPr lang="en-GB" dirty="0"/>
              <a:t> developing resilience and a growth mindset, students can:1. Overcome obstacles: Navigate academic challenges with confidence.2. Develop a love for learning: View challenges as opportunities for growth.3. Achieve their potential: Reach their academic goals and beyond</a:t>
            </a:r>
          </a:p>
          <a:p>
            <a:r>
              <a:rPr lang="en-GB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27ADA0-EBA2-EB15-38A7-4CBF295349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6C2F49-340B-4E09-9128-896F6BD8D8E5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3660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0D5763-BF5F-5435-9613-08EA4C8E9D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30D881-A923-C3F6-209A-F6A0698B1C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9D5D57-7D92-812C-02AF-56860A4452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Resilience and growth matter in academic performance because they:1</a:t>
            </a:r>
            <a:r>
              <a:rPr lang="en-GB" b="1" dirty="0"/>
              <a:t>. Enhance coping skills</a:t>
            </a:r>
            <a:r>
              <a:rPr lang="en-GB" dirty="0"/>
              <a:t>: Resilience helps students manage stress, setbacks, and failures.2. </a:t>
            </a:r>
            <a:r>
              <a:rPr lang="en-GB" b="1" dirty="0"/>
              <a:t>Foster persistence</a:t>
            </a:r>
            <a:r>
              <a:rPr lang="en-GB" dirty="0"/>
              <a:t>: Students with a growth mindset persist in the face of challenges.3. </a:t>
            </a:r>
            <a:r>
              <a:rPr lang="en-GB" b="1" dirty="0"/>
              <a:t>Promote learning</a:t>
            </a:r>
            <a:r>
              <a:rPr lang="en-GB" dirty="0"/>
              <a:t>: Growth mindset encourages students to view challenges as opportunities for growth.4</a:t>
            </a:r>
            <a:r>
              <a:rPr lang="en-GB" b="1" dirty="0"/>
              <a:t>. Improve motivation</a:t>
            </a:r>
            <a:r>
              <a:rPr lang="en-GB" dirty="0"/>
              <a:t>: Believing in one's ability to learn and grow boosts motivation.5. </a:t>
            </a:r>
            <a:r>
              <a:rPr lang="en-GB" b="1" dirty="0"/>
              <a:t>Support</a:t>
            </a:r>
            <a:r>
              <a:rPr lang="en-GB" dirty="0"/>
              <a:t> </a:t>
            </a:r>
            <a:r>
              <a:rPr lang="en-GB" b="1" dirty="0"/>
              <a:t>academic</a:t>
            </a:r>
            <a:r>
              <a:rPr lang="en-GB" dirty="0"/>
              <a:t> </a:t>
            </a:r>
            <a:r>
              <a:rPr lang="en-GB" b="1" dirty="0"/>
              <a:t>achievement</a:t>
            </a:r>
            <a:r>
              <a:rPr lang="en-GB" dirty="0"/>
              <a:t>: Resilience and growth mindset contribute to better grades, retention, and overall academic </a:t>
            </a:r>
            <a:r>
              <a:rPr lang="en-GB" dirty="0" err="1"/>
              <a:t>success.By</a:t>
            </a:r>
            <a:r>
              <a:rPr lang="en-GB" dirty="0"/>
              <a:t> developing resilience and a growth mindset, students can:1. Overcome obstacles: Navigate academic challenges with confidence.2. Develop a love for learning: View challenges as opportunities for growth.3. Achieve their potential: Reach their academic goals and beyond</a:t>
            </a:r>
          </a:p>
          <a:p>
            <a:r>
              <a:rPr lang="en-GB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8AF338-2299-E5C5-E794-82B73FCC12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6C2F49-340B-4E09-9128-896F6BD8D8E5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455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4EC7B8-D0F5-BDED-2C02-F5EE2F04F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A1E06B-C522-6FB9-0D42-E79D8325C1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EA09A3-D592-B586-0D58-6A72740B7A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Resilience and growth matter in academic performance because they:1</a:t>
            </a:r>
            <a:r>
              <a:rPr lang="en-GB" b="1" dirty="0"/>
              <a:t>. Enhance coping skills</a:t>
            </a:r>
            <a:r>
              <a:rPr lang="en-GB" dirty="0"/>
              <a:t>: Resilience helps students manage stress, setbacks, and failures.2. </a:t>
            </a:r>
            <a:r>
              <a:rPr lang="en-GB" b="1" dirty="0"/>
              <a:t>Foster persistence</a:t>
            </a:r>
            <a:r>
              <a:rPr lang="en-GB" dirty="0"/>
              <a:t>: Students with a growth mindset persist in the face of challenges.3. </a:t>
            </a:r>
            <a:r>
              <a:rPr lang="en-GB" b="1" dirty="0"/>
              <a:t>Promote learning</a:t>
            </a:r>
            <a:r>
              <a:rPr lang="en-GB" dirty="0"/>
              <a:t>: Growth mindset encourages students to view challenges as opportunities for growth.4</a:t>
            </a:r>
            <a:r>
              <a:rPr lang="en-GB" b="1" dirty="0"/>
              <a:t>. Improve motivation</a:t>
            </a:r>
            <a:r>
              <a:rPr lang="en-GB" dirty="0"/>
              <a:t>: Believing in one's ability to learn and grow boosts motivation.5. </a:t>
            </a:r>
            <a:r>
              <a:rPr lang="en-GB" b="1" dirty="0"/>
              <a:t>Support</a:t>
            </a:r>
            <a:r>
              <a:rPr lang="en-GB" dirty="0"/>
              <a:t> </a:t>
            </a:r>
            <a:r>
              <a:rPr lang="en-GB" b="1" dirty="0"/>
              <a:t>academic</a:t>
            </a:r>
            <a:r>
              <a:rPr lang="en-GB" dirty="0"/>
              <a:t> </a:t>
            </a:r>
            <a:r>
              <a:rPr lang="en-GB" b="1" dirty="0"/>
              <a:t>achievement</a:t>
            </a:r>
            <a:r>
              <a:rPr lang="en-GB" dirty="0"/>
              <a:t>: Resilience and growth mindset contribute to better grades, retention, and overall academic </a:t>
            </a:r>
            <a:r>
              <a:rPr lang="en-GB" dirty="0" err="1"/>
              <a:t>success.By</a:t>
            </a:r>
            <a:r>
              <a:rPr lang="en-GB" dirty="0"/>
              <a:t> developing resilience and a growth mindset, students can:1. Overcome obstacles: Navigate academic challenges with confidence.2. Develop a love for learning: View challenges as opportunities for growth.3. Achieve their potential: Reach their academic goals and beyond</a:t>
            </a:r>
          </a:p>
          <a:p>
            <a:r>
              <a:rPr lang="en-GB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33D108-3226-6A58-43B3-04C5FC37EF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6C2F49-340B-4E09-9128-896F6BD8D8E5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417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809F69-EA53-EBA6-2241-C4450EAE0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F12444-6782-2491-155D-E8EBD6243F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B96441-9A3D-5428-021C-95B13CEB3C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Resilience and growth matter in academic performance because they: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="1" dirty="0"/>
              <a:t>Enhance coping skills</a:t>
            </a:r>
            <a:r>
              <a:rPr lang="en-GB" dirty="0"/>
              <a:t>: Resilience helps students manage stress, setbacks, and failures.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2. </a:t>
            </a:r>
            <a:r>
              <a:rPr lang="en-GB" b="1" dirty="0"/>
              <a:t>Foster persistence</a:t>
            </a:r>
            <a:r>
              <a:rPr lang="en-GB" dirty="0"/>
              <a:t>: Students with a growth mindset persist in the face of challenges.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3. </a:t>
            </a:r>
            <a:r>
              <a:rPr lang="en-GB" b="1" dirty="0"/>
              <a:t>Promote learning</a:t>
            </a:r>
            <a:r>
              <a:rPr lang="en-GB" dirty="0"/>
              <a:t>: Growth mindset encourages students to view challenges as opportunities for growth.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4</a:t>
            </a:r>
            <a:r>
              <a:rPr lang="en-GB" b="1" dirty="0"/>
              <a:t>. Improve motivation</a:t>
            </a:r>
            <a:r>
              <a:rPr lang="en-GB" dirty="0"/>
              <a:t>: Believing in one's ability to learn and grow boosts motivation.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5. </a:t>
            </a:r>
            <a:r>
              <a:rPr lang="en-GB" b="1" dirty="0"/>
              <a:t>Support</a:t>
            </a:r>
            <a:r>
              <a:rPr lang="en-GB" dirty="0"/>
              <a:t> </a:t>
            </a:r>
            <a:r>
              <a:rPr lang="en-GB" b="1" dirty="0"/>
              <a:t>academic</a:t>
            </a:r>
            <a:r>
              <a:rPr lang="en-GB" dirty="0"/>
              <a:t> </a:t>
            </a:r>
            <a:r>
              <a:rPr lang="en-GB" b="1" dirty="0"/>
              <a:t>achievement</a:t>
            </a:r>
            <a:r>
              <a:rPr lang="en-GB" dirty="0"/>
              <a:t>: Resilience and growth mindset contribute to better grades, retention, and overall academic </a:t>
            </a:r>
            <a:r>
              <a:rPr lang="en-GB" dirty="0" err="1"/>
              <a:t>success.By</a:t>
            </a:r>
            <a:r>
              <a:rPr lang="en-GB" dirty="0"/>
              <a:t> developing resilience and a growth mindset,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students can: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1.Overcome obstacles: Navigate academic challenges with confidence.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2. Develop a love for learning: View challenges as opportunities for growth.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3. Achieve their potential: Reach their academic goals and beyond</a:t>
            </a:r>
          </a:p>
          <a:p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05F9C5-91B3-96AC-5041-63B19EA72E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6C2F49-340B-4E09-9128-896F6BD8D8E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7740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122DD2-EBF5-9CBE-2491-430BDD6DF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B00B04-06A3-466C-6D21-22432FB860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C6E556-ED63-5CBD-1A6D-50035C4D39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Resilience and growth matter in academic performance because they:1</a:t>
            </a:r>
            <a:r>
              <a:rPr lang="en-GB" b="1" dirty="0"/>
              <a:t>. Enhance coping skills</a:t>
            </a:r>
            <a:r>
              <a:rPr lang="en-GB" dirty="0"/>
              <a:t>: Resilience helps students manage stress, setbacks, and failures.2. </a:t>
            </a:r>
            <a:r>
              <a:rPr lang="en-GB" b="1" dirty="0"/>
              <a:t>Foster persistence</a:t>
            </a:r>
            <a:r>
              <a:rPr lang="en-GB" dirty="0"/>
              <a:t>: Students with a growth mindset persist in the face of challenges.3. </a:t>
            </a:r>
            <a:r>
              <a:rPr lang="en-GB" b="1" dirty="0"/>
              <a:t>Promote learning</a:t>
            </a:r>
            <a:r>
              <a:rPr lang="en-GB" dirty="0"/>
              <a:t>: Growth mindset encourages students to view challenges as opportunities for growth.4</a:t>
            </a:r>
            <a:r>
              <a:rPr lang="en-GB" b="1" dirty="0"/>
              <a:t>. Improve motivation</a:t>
            </a:r>
            <a:r>
              <a:rPr lang="en-GB" dirty="0"/>
              <a:t>: Believing in one's ability to learn and grow boosts motivation.5. </a:t>
            </a:r>
            <a:r>
              <a:rPr lang="en-GB" b="1" dirty="0"/>
              <a:t>Support</a:t>
            </a:r>
            <a:r>
              <a:rPr lang="en-GB" dirty="0"/>
              <a:t> </a:t>
            </a:r>
            <a:r>
              <a:rPr lang="en-GB" b="1" dirty="0"/>
              <a:t>academic</a:t>
            </a:r>
            <a:r>
              <a:rPr lang="en-GB" dirty="0"/>
              <a:t> </a:t>
            </a:r>
            <a:r>
              <a:rPr lang="en-GB" b="1" dirty="0"/>
              <a:t>achievement</a:t>
            </a:r>
            <a:r>
              <a:rPr lang="en-GB" dirty="0"/>
              <a:t>: Resilience and growth mindset contribute to better grades, retention, and overall academic </a:t>
            </a:r>
            <a:r>
              <a:rPr lang="en-GB" dirty="0" err="1"/>
              <a:t>success.By</a:t>
            </a:r>
            <a:r>
              <a:rPr lang="en-GB" dirty="0"/>
              <a:t> developing resilience and a growth mindset, students can:1. Overcome obstacles: Navigate academic challenges with confidence.2. Develop a love for learning: View challenges as opportunities for growth.3. Achieve their potential: Reach their academic goals and beyond</a:t>
            </a:r>
          </a:p>
          <a:p>
            <a:r>
              <a:rPr lang="en-GB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58433A-4D2E-A016-7F4E-2F7195B696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6C2F49-340B-4E09-9128-896F6BD8D8E5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13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8C2EB9-B599-AF68-30B2-A0AD2BA51F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5B6190-E6CE-842E-FF65-8DCD517EAD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827DAF-D4BE-01A6-645A-3FD6998142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Resilience and growth matter in academic performance because they:1</a:t>
            </a:r>
            <a:r>
              <a:rPr lang="en-GB" b="1" dirty="0"/>
              <a:t>. Enhance coping skills</a:t>
            </a:r>
            <a:r>
              <a:rPr lang="en-GB" dirty="0"/>
              <a:t>: Resilience helps students manage stress, setbacks, and failures.2. </a:t>
            </a:r>
            <a:r>
              <a:rPr lang="en-GB" b="1" dirty="0"/>
              <a:t>Foster persistence</a:t>
            </a:r>
            <a:r>
              <a:rPr lang="en-GB" dirty="0"/>
              <a:t>: Students with a growth mindset persist in the face of challenges.3. </a:t>
            </a:r>
            <a:r>
              <a:rPr lang="en-GB" b="1" dirty="0"/>
              <a:t>Promote learning</a:t>
            </a:r>
            <a:r>
              <a:rPr lang="en-GB" dirty="0"/>
              <a:t>: Growth mindset encourages students to view challenges as opportunities for growth.4</a:t>
            </a:r>
            <a:r>
              <a:rPr lang="en-GB" b="1" dirty="0"/>
              <a:t>. Improve motivation</a:t>
            </a:r>
            <a:r>
              <a:rPr lang="en-GB" dirty="0"/>
              <a:t>: Believing in one's ability to learn and grow boosts motivation.5. </a:t>
            </a:r>
            <a:r>
              <a:rPr lang="en-GB" b="1" dirty="0"/>
              <a:t>Support</a:t>
            </a:r>
            <a:r>
              <a:rPr lang="en-GB" dirty="0"/>
              <a:t> </a:t>
            </a:r>
            <a:r>
              <a:rPr lang="en-GB" b="1" dirty="0"/>
              <a:t>academic</a:t>
            </a:r>
            <a:r>
              <a:rPr lang="en-GB" dirty="0"/>
              <a:t> </a:t>
            </a:r>
            <a:r>
              <a:rPr lang="en-GB" b="1" dirty="0"/>
              <a:t>achievement</a:t>
            </a:r>
            <a:r>
              <a:rPr lang="en-GB" dirty="0"/>
              <a:t>: Resilience and growth mindset contribute to better grades, retention, and overall academic </a:t>
            </a:r>
            <a:r>
              <a:rPr lang="en-GB" dirty="0" err="1"/>
              <a:t>success.By</a:t>
            </a:r>
            <a:r>
              <a:rPr lang="en-GB" dirty="0"/>
              <a:t> developing resilience and a growth mindset, students can:1. Overcome obstacles: Navigate academic challenges with confidence.2. Develop a love for learning: View challenges as opportunities for growth.3. Achieve their potential: Reach their academic goals and beyond</a:t>
            </a:r>
          </a:p>
          <a:p>
            <a:r>
              <a:rPr lang="en-GB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493B1B-B920-C198-9EE4-E773E8CFB5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6C2F49-340B-4E09-9128-896F6BD8D8E5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525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39EF40-3121-6106-B83F-069C3067F5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4C58B6-D44E-04F6-033B-26F1B27471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A4817D-1C24-4C09-0BDD-06C36922BC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Resilience and growth matter in academic performance because they:1</a:t>
            </a:r>
            <a:r>
              <a:rPr lang="en-GB" b="1" dirty="0"/>
              <a:t>. Enhance coping skills</a:t>
            </a:r>
            <a:r>
              <a:rPr lang="en-GB" dirty="0"/>
              <a:t>: Resilience helps students manage stress, setbacks, and failures.2. </a:t>
            </a:r>
            <a:r>
              <a:rPr lang="en-GB" b="1" dirty="0"/>
              <a:t>Foster persistence</a:t>
            </a:r>
            <a:r>
              <a:rPr lang="en-GB" dirty="0"/>
              <a:t>: Students with a growth mindset persist in the face of challenges.3. </a:t>
            </a:r>
            <a:r>
              <a:rPr lang="en-GB" b="1" dirty="0"/>
              <a:t>Promote learning</a:t>
            </a:r>
            <a:r>
              <a:rPr lang="en-GB" dirty="0"/>
              <a:t>: Growth mindset encourages students to view challenges as opportunities for growth.4</a:t>
            </a:r>
            <a:r>
              <a:rPr lang="en-GB" b="1" dirty="0"/>
              <a:t>. Improve motivation</a:t>
            </a:r>
            <a:r>
              <a:rPr lang="en-GB" dirty="0"/>
              <a:t>: Believing in one's ability to learn and grow boosts motivation.5. </a:t>
            </a:r>
            <a:r>
              <a:rPr lang="en-GB" b="1" dirty="0"/>
              <a:t>Support</a:t>
            </a:r>
            <a:r>
              <a:rPr lang="en-GB" dirty="0"/>
              <a:t> </a:t>
            </a:r>
            <a:r>
              <a:rPr lang="en-GB" b="1" dirty="0"/>
              <a:t>academic</a:t>
            </a:r>
            <a:r>
              <a:rPr lang="en-GB" dirty="0"/>
              <a:t> </a:t>
            </a:r>
            <a:r>
              <a:rPr lang="en-GB" b="1" dirty="0"/>
              <a:t>achievement</a:t>
            </a:r>
            <a:r>
              <a:rPr lang="en-GB" dirty="0"/>
              <a:t>: Resilience and growth mindset contribute to better grades, retention, and overall academic </a:t>
            </a:r>
            <a:r>
              <a:rPr lang="en-GB" dirty="0" err="1"/>
              <a:t>success.By</a:t>
            </a:r>
            <a:r>
              <a:rPr lang="en-GB" dirty="0"/>
              <a:t> developing resilience and a growth mindset, students can:1. Overcome obstacles: Navigate academic challenges with confidence.2. Develop a love for learning: View challenges as opportunities for growth.3. Achieve their potential: Reach their academic goals and beyond</a:t>
            </a:r>
          </a:p>
          <a:p>
            <a:r>
              <a:rPr lang="en-GB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459D46-6021-C4CB-ED43-664D0F32AD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6C2F49-340B-4E09-9128-896F6BD8D8E5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0360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7655B-534A-337B-A055-CF7A242C4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009B79-30D1-F77A-2084-2AE55DB4FA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3721F3-73B6-B3EE-F442-4632B2C061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Resilience and growth matter in academic performance because they:1</a:t>
            </a:r>
            <a:r>
              <a:rPr lang="en-GB" b="1" dirty="0"/>
              <a:t>. Enhance coping skills</a:t>
            </a:r>
            <a:r>
              <a:rPr lang="en-GB" dirty="0"/>
              <a:t>: Resilience helps students manage stress, setbacks, and failures.2. </a:t>
            </a:r>
            <a:r>
              <a:rPr lang="en-GB" b="1" dirty="0"/>
              <a:t>Foster persistence</a:t>
            </a:r>
            <a:r>
              <a:rPr lang="en-GB" dirty="0"/>
              <a:t>: Students with a growth mindset persist in the face of challenges.3. </a:t>
            </a:r>
            <a:r>
              <a:rPr lang="en-GB" b="1" dirty="0"/>
              <a:t>Promote learning</a:t>
            </a:r>
            <a:r>
              <a:rPr lang="en-GB" dirty="0"/>
              <a:t>: Growth mindset encourages students to view challenges as opportunities for growth.4</a:t>
            </a:r>
            <a:r>
              <a:rPr lang="en-GB" b="1" dirty="0"/>
              <a:t>. Improve motivation</a:t>
            </a:r>
            <a:r>
              <a:rPr lang="en-GB" dirty="0"/>
              <a:t>: Believing in one's ability to learn and grow boosts motivation.5. </a:t>
            </a:r>
            <a:r>
              <a:rPr lang="en-GB" b="1" dirty="0"/>
              <a:t>Support</a:t>
            </a:r>
            <a:r>
              <a:rPr lang="en-GB" dirty="0"/>
              <a:t> </a:t>
            </a:r>
            <a:r>
              <a:rPr lang="en-GB" b="1" dirty="0"/>
              <a:t>academic</a:t>
            </a:r>
            <a:r>
              <a:rPr lang="en-GB" dirty="0"/>
              <a:t> </a:t>
            </a:r>
            <a:r>
              <a:rPr lang="en-GB" b="1" dirty="0"/>
              <a:t>achievement</a:t>
            </a:r>
            <a:r>
              <a:rPr lang="en-GB" dirty="0"/>
              <a:t>: Resilience and growth mindset contribute to better grades, retention, and overall academic </a:t>
            </a:r>
            <a:r>
              <a:rPr lang="en-GB" dirty="0" err="1"/>
              <a:t>success.By</a:t>
            </a:r>
            <a:r>
              <a:rPr lang="en-GB" dirty="0"/>
              <a:t> developing resilience and a growth mindset, students can:1. Overcome obstacles: Navigate academic challenges with confidence.2. Develop a love for learning: View challenges as opportunities for growth.3. Achieve their potential: Reach their academic goals and beyond</a:t>
            </a:r>
          </a:p>
          <a:p>
            <a:r>
              <a:rPr lang="en-GB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8C27E1-4546-A7D7-C286-CD08FC72FB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6C2F49-340B-4E09-9128-896F6BD8D8E5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2950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41EF77-5DDA-8711-BA8A-6310D8198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89F6AD-EDF4-EFAE-F347-9F83ABD4A0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26A343-9E57-779D-6B6E-842979D430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Resilience and growth matter in academic performance because they:1</a:t>
            </a:r>
            <a:r>
              <a:rPr lang="en-GB" b="1" dirty="0"/>
              <a:t>. Enhance coping skills</a:t>
            </a:r>
            <a:r>
              <a:rPr lang="en-GB" dirty="0"/>
              <a:t>: Resilience helps students manage stress, setbacks, and failures.2. </a:t>
            </a:r>
            <a:r>
              <a:rPr lang="en-GB" b="1" dirty="0"/>
              <a:t>Foster persistence</a:t>
            </a:r>
            <a:r>
              <a:rPr lang="en-GB" dirty="0"/>
              <a:t>: Students with a growth mindset persist in the face of challenges.3. </a:t>
            </a:r>
            <a:r>
              <a:rPr lang="en-GB" b="1" dirty="0"/>
              <a:t>Promote learning</a:t>
            </a:r>
            <a:r>
              <a:rPr lang="en-GB" dirty="0"/>
              <a:t>: Growth mindset encourages students to view challenges as opportunities for growth.4</a:t>
            </a:r>
            <a:r>
              <a:rPr lang="en-GB" b="1" dirty="0"/>
              <a:t>. Improve motivation</a:t>
            </a:r>
            <a:r>
              <a:rPr lang="en-GB" dirty="0"/>
              <a:t>: Believing in one's ability to learn and grow boosts motivation.5. </a:t>
            </a:r>
            <a:r>
              <a:rPr lang="en-GB" b="1" dirty="0"/>
              <a:t>Support</a:t>
            </a:r>
            <a:r>
              <a:rPr lang="en-GB" dirty="0"/>
              <a:t> </a:t>
            </a:r>
            <a:r>
              <a:rPr lang="en-GB" b="1" dirty="0"/>
              <a:t>academic</a:t>
            </a:r>
            <a:r>
              <a:rPr lang="en-GB" dirty="0"/>
              <a:t> </a:t>
            </a:r>
            <a:r>
              <a:rPr lang="en-GB" b="1" dirty="0"/>
              <a:t>achievement</a:t>
            </a:r>
            <a:r>
              <a:rPr lang="en-GB" dirty="0"/>
              <a:t>: Resilience and growth mindset contribute to better grades, retention, and overall academic </a:t>
            </a:r>
            <a:r>
              <a:rPr lang="en-GB" dirty="0" err="1"/>
              <a:t>success.By</a:t>
            </a:r>
            <a:r>
              <a:rPr lang="en-GB" dirty="0"/>
              <a:t> developing resilience and a growth mindset, students can:1. Overcome obstacles: Navigate academic challenges with confidence.2. Develop a love for learning: View challenges as opportunities for growth.3. Achieve their potential: Reach their academic goals and beyond</a:t>
            </a:r>
          </a:p>
          <a:p>
            <a:r>
              <a:rPr lang="en-GB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69ECE-C992-CBE1-4350-34818C9910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6C2F49-340B-4E09-9128-896F6BD8D8E5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0115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39A23-4F10-E24A-B823-9C716BC1F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0D6BA2-5C6F-4F3A-C74B-1F15CD2403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F142A4-8D74-CA8B-93A7-DBE5687DA1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Resilience and growth matter in academic performance because they:1</a:t>
            </a:r>
            <a:r>
              <a:rPr lang="en-GB" b="1" dirty="0"/>
              <a:t>. Enhance coping skills</a:t>
            </a:r>
            <a:r>
              <a:rPr lang="en-GB" dirty="0"/>
              <a:t>: Resilience helps students manage stress, setbacks, and failures.2. </a:t>
            </a:r>
            <a:r>
              <a:rPr lang="en-GB" b="1" dirty="0"/>
              <a:t>Foster persistence</a:t>
            </a:r>
            <a:r>
              <a:rPr lang="en-GB" dirty="0"/>
              <a:t>: Students with a growth mindset persist in the face of challenges.3. </a:t>
            </a:r>
            <a:r>
              <a:rPr lang="en-GB" b="1" dirty="0"/>
              <a:t>Promote learning</a:t>
            </a:r>
            <a:r>
              <a:rPr lang="en-GB" dirty="0"/>
              <a:t>: Growth mindset encourages students to view challenges as opportunities for growth.4</a:t>
            </a:r>
            <a:r>
              <a:rPr lang="en-GB" b="1" dirty="0"/>
              <a:t>. Improve motivation</a:t>
            </a:r>
            <a:r>
              <a:rPr lang="en-GB" dirty="0"/>
              <a:t>: Believing in one's ability to learn and grow boosts motivation.5. </a:t>
            </a:r>
            <a:r>
              <a:rPr lang="en-GB" b="1" dirty="0"/>
              <a:t>Support</a:t>
            </a:r>
            <a:r>
              <a:rPr lang="en-GB" dirty="0"/>
              <a:t> </a:t>
            </a:r>
            <a:r>
              <a:rPr lang="en-GB" b="1" dirty="0"/>
              <a:t>academic</a:t>
            </a:r>
            <a:r>
              <a:rPr lang="en-GB" dirty="0"/>
              <a:t> </a:t>
            </a:r>
            <a:r>
              <a:rPr lang="en-GB" b="1" dirty="0"/>
              <a:t>achievement</a:t>
            </a:r>
            <a:r>
              <a:rPr lang="en-GB" dirty="0"/>
              <a:t>: Resilience and growth mindset contribute to better grades, retention, and overall academic </a:t>
            </a:r>
            <a:r>
              <a:rPr lang="en-GB" dirty="0" err="1"/>
              <a:t>success.By</a:t>
            </a:r>
            <a:r>
              <a:rPr lang="en-GB" dirty="0"/>
              <a:t> developing resilience and a growth mindset, students can:1. Overcome obstacles: Navigate academic challenges with confidence.2. Develop a love for learning: View challenges as opportunities for growth.3. Achieve their potential: Reach their academic goals and beyond</a:t>
            </a:r>
          </a:p>
          <a:p>
            <a:r>
              <a:rPr lang="en-GB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388E14-6FE8-1A9E-BAF9-899FBD7198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6C2F49-340B-4E09-9128-896F6BD8D8E5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1117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CE7A34-9971-795D-D385-FFA77AF63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0D3D47-057A-ECD1-E641-1C1CD6739D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628364-7121-1AB1-5F2A-D32A7CACAC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Resilience and growth matter in academic performance because they:1</a:t>
            </a:r>
            <a:r>
              <a:rPr lang="en-GB" b="1" dirty="0"/>
              <a:t>. Enhance coping skills</a:t>
            </a:r>
            <a:r>
              <a:rPr lang="en-GB" dirty="0"/>
              <a:t>: Resilience helps students manage stress, setbacks, and failures.2. </a:t>
            </a:r>
            <a:r>
              <a:rPr lang="en-GB" b="1" dirty="0"/>
              <a:t>Foster persistence</a:t>
            </a:r>
            <a:r>
              <a:rPr lang="en-GB" dirty="0"/>
              <a:t>: Students with a growth mindset persist in the face of challenges.3. </a:t>
            </a:r>
            <a:r>
              <a:rPr lang="en-GB" b="1" dirty="0"/>
              <a:t>Promote learning</a:t>
            </a:r>
            <a:r>
              <a:rPr lang="en-GB" dirty="0"/>
              <a:t>: Growth mindset encourages students to view challenges as opportunities for growth.4</a:t>
            </a:r>
            <a:r>
              <a:rPr lang="en-GB" b="1" dirty="0"/>
              <a:t>. Improve motivation</a:t>
            </a:r>
            <a:r>
              <a:rPr lang="en-GB" dirty="0"/>
              <a:t>: Believing in one's ability to learn and grow boosts motivation.5. </a:t>
            </a:r>
            <a:r>
              <a:rPr lang="en-GB" b="1" dirty="0"/>
              <a:t>Support</a:t>
            </a:r>
            <a:r>
              <a:rPr lang="en-GB" dirty="0"/>
              <a:t> </a:t>
            </a:r>
            <a:r>
              <a:rPr lang="en-GB" b="1" dirty="0"/>
              <a:t>academic</a:t>
            </a:r>
            <a:r>
              <a:rPr lang="en-GB" dirty="0"/>
              <a:t> </a:t>
            </a:r>
            <a:r>
              <a:rPr lang="en-GB" b="1" dirty="0"/>
              <a:t>achievement</a:t>
            </a:r>
            <a:r>
              <a:rPr lang="en-GB" dirty="0"/>
              <a:t>: Resilience and growth mindset contribute to better grades, retention, and overall academic </a:t>
            </a:r>
            <a:r>
              <a:rPr lang="en-GB" dirty="0" err="1"/>
              <a:t>success.By</a:t>
            </a:r>
            <a:r>
              <a:rPr lang="en-GB" dirty="0"/>
              <a:t> developing resilience and a growth mindset, students can:1. Overcome obstacles: Navigate academic challenges with confidence.2. Develop a love for learning: View challenges as opportunities for growth.3. Achieve their potential: Reach their academic goals and beyond</a:t>
            </a:r>
          </a:p>
          <a:p>
            <a:r>
              <a:rPr lang="en-GB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DD941-CAA7-DE6C-9D8E-E65E17DF4A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6C2F49-340B-4E09-9128-896F6BD8D8E5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69944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3F327A-080F-A533-09E9-F2D3EE3A5C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925250-4520-1F40-44BC-60DB79804E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7F7A52-2E62-1611-3F4E-0797F98228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Resilience and growth matter in academic performance because they:1</a:t>
            </a:r>
            <a:r>
              <a:rPr lang="en-GB" b="1" dirty="0"/>
              <a:t>. Enhance coping skills</a:t>
            </a:r>
            <a:r>
              <a:rPr lang="en-GB" dirty="0"/>
              <a:t>: Resilience helps students manage stress, setbacks, and failures.2. </a:t>
            </a:r>
            <a:r>
              <a:rPr lang="en-GB" b="1" dirty="0"/>
              <a:t>Foster persistence</a:t>
            </a:r>
            <a:r>
              <a:rPr lang="en-GB" dirty="0"/>
              <a:t>: Students with a growth mindset persist in the face of challenges.3. </a:t>
            </a:r>
            <a:r>
              <a:rPr lang="en-GB" b="1" dirty="0"/>
              <a:t>Promote learning</a:t>
            </a:r>
            <a:r>
              <a:rPr lang="en-GB" dirty="0"/>
              <a:t>: Growth mindset encourages students to view challenges as opportunities for growth.4</a:t>
            </a:r>
            <a:r>
              <a:rPr lang="en-GB" b="1" dirty="0"/>
              <a:t>. Improve motivation</a:t>
            </a:r>
            <a:r>
              <a:rPr lang="en-GB" dirty="0"/>
              <a:t>: Believing in one's ability to learn and grow boosts motivation.5. </a:t>
            </a:r>
            <a:r>
              <a:rPr lang="en-GB" b="1" dirty="0"/>
              <a:t>Support</a:t>
            </a:r>
            <a:r>
              <a:rPr lang="en-GB" dirty="0"/>
              <a:t> </a:t>
            </a:r>
            <a:r>
              <a:rPr lang="en-GB" b="1" dirty="0"/>
              <a:t>academic</a:t>
            </a:r>
            <a:r>
              <a:rPr lang="en-GB" dirty="0"/>
              <a:t> </a:t>
            </a:r>
            <a:r>
              <a:rPr lang="en-GB" b="1" dirty="0"/>
              <a:t>achievement</a:t>
            </a:r>
            <a:r>
              <a:rPr lang="en-GB" dirty="0"/>
              <a:t>: Resilience and growth mindset contribute to better grades, retention, and overall academic </a:t>
            </a:r>
            <a:r>
              <a:rPr lang="en-GB" dirty="0" err="1"/>
              <a:t>success.By</a:t>
            </a:r>
            <a:r>
              <a:rPr lang="en-GB" dirty="0"/>
              <a:t> developing resilience and a growth mindset, students can:1. Overcome obstacles: Navigate academic challenges with confidence.2. Develop a love for learning: View challenges as opportunities for growth.3. Achieve their potential: Reach their academic goals and beyond</a:t>
            </a:r>
          </a:p>
          <a:p>
            <a:r>
              <a:rPr lang="en-GB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011332-93A0-CAAD-6EDF-8730BDFD3C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6C2F49-340B-4E09-9128-896F6BD8D8E5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59268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6D60C0-7B26-819D-E757-D3E172845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3B2707-210E-9B7C-1F4B-2216A179A0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EF906C-93D3-639F-0EF9-07CB6AEBED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Resilience and growth matter in academic performance because they:1</a:t>
            </a:r>
            <a:r>
              <a:rPr lang="en-GB" b="1" dirty="0"/>
              <a:t>. Enhance coping skills</a:t>
            </a:r>
            <a:r>
              <a:rPr lang="en-GB" dirty="0"/>
              <a:t>: Resilience helps students manage stress, setbacks, and failures.2. </a:t>
            </a:r>
            <a:r>
              <a:rPr lang="en-GB" b="1" dirty="0"/>
              <a:t>Foster persistence</a:t>
            </a:r>
            <a:r>
              <a:rPr lang="en-GB" dirty="0"/>
              <a:t>: Students with a growth mindset persist in the face of challenges.3. </a:t>
            </a:r>
            <a:r>
              <a:rPr lang="en-GB" b="1" dirty="0"/>
              <a:t>Promote learning</a:t>
            </a:r>
            <a:r>
              <a:rPr lang="en-GB" dirty="0"/>
              <a:t>: Growth mindset encourages students to view challenges as opportunities for growth.4</a:t>
            </a:r>
            <a:r>
              <a:rPr lang="en-GB" b="1" dirty="0"/>
              <a:t>. Improve motivation</a:t>
            </a:r>
            <a:r>
              <a:rPr lang="en-GB" dirty="0"/>
              <a:t>: Believing in one's ability to learn and grow boosts motivation.5. </a:t>
            </a:r>
            <a:r>
              <a:rPr lang="en-GB" b="1" dirty="0"/>
              <a:t>Support</a:t>
            </a:r>
            <a:r>
              <a:rPr lang="en-GB" dirty="0"/>
              <a:t> </a:t>
            </a:r>
            <a:r>
              <a:rPr lang="en-GB" b="1" dirty="0"/>
              <a:t>academic</a:t>
            </a:r>
            <a:r>
              <a:rPr lang="en-GB" dirty="0"/>
              <a:t> </a:t>
            </a:r>
            <a:r>
              <a:rPr lang="en-GB" b="1" dirty="0"/>
              <a:t>achievement</a:t>
            </a:r>
            <a:r>
              <a:rPr lang="en-GB" dirty="0"/>
              <a:t>: Resilience and growth mindset contribute to better grades, retention, and overall academic </a:t>
            </a:r>
            <a:r>
              <a:rPr lang="en-GB" dirty="0" err="1"/>
              <a:t>success.By</a:t>
            </a:r>
            <a:r>
              <a:rPr lang="en-GB" dirty="0"/>
              <a:t> developing resilience and a growth mindset, students can:1. Overcome obstacles: Navigate academic challenges with confidence.2. Develop a love for learning: View challenges as opportunities for growth.3. Achieve their potential: Reach their academic goals and beyond</a:t>
            </a:r>
          </a:p>
          <a:p>
            <a:r>
              <a:rPr lang="en-GB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E4C1E5-B89E-FD52-366E-9617ED1540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6C2F49-340B-4E09-9128-896F6BD8D8E5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95683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D1896C-C060-A6A0-CE62-3EE42F517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B9D164-F5A8-380B-2D79-D826B85334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B0D202-EED5-BFB8-BAF1-34873DD52C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Resilience and growth matter in academic performance because they:1</a:t>
            </a:r>
            <a:r>
              <a:rPr lang="en-GB" b="1" dirty="0"/>
              <a:t>. Enhance coping skills</a:t>
            </a:r>
            <a:r>
              <a:rPr lang="en-GB" dirty="0"/>
              <a:t>: Resilience helps students manage stress, setbacks, and failures.2. </a:t>
            </a:r>
            <a:r>
              <a:rPr lang="en-GB" b="1" dirty="0"/>
              <a:t>Foster persistence</a:t>
            </a:r>
            <a:r>
              <a:rPr lang="en-GB" dirty="0"/>
              <a:t>: Students with a growth mindset persist in the face of challenges.3. </a:t>
            </a:r>
            <a:r>
              <a:rPr lang="en-GB" b="1" dirty="0"/>
              <a:t>Promote learning</a:t>
            </a:r>
            <a:r>
              <a:rPr lang="en-GB" dirty="0"/>
              <a:t>: Growth mindset encourages students to view challenges as opportunities for growth.4</a:t>
            </a:r>
            <a:r>
              <a:rPr lang="en-GB" b="1" dirty="0"/>
              <a:t>. Improve motivation</a:t>
            </a:r>
            <a:r>
              <a:rPr lang="en-GB" dirty="0"/>
              <a:t>: Believing in one's ability to learn and grow boosts motivation.5. </a:t>
            </a:r>
            <a:r>
              <a:rPr lang="en-GB" b="1" dirty="0"/>
              <a:t>Support</a:t>
            </a:r>
            <a:r>
              <a:rPr lang="en-GB" dirty="0"/>
              <a:t> </a:t>
            </a:r>
            <a:r>
              <a:rPr lang="en-GB" b="1" dirty="0"/>
              <a:t>academic</a:t>
            </a:r>
            <a:r>
              <a:rPr lang="en-GB" dirty="0"/>
              <a:t> </a:t>
            </a:r>
            <a:r>
              <a:rPr lang="en-GB" b="1" dirty="0"/>
              <a:t>achievement</a:t>
            </a:r>
            <a:r>
              <a:rPr lang="en-GB" dirty="0"/>
              <a:t>: Resilience and growth mindset contribute to better grades, retention, and overall academic </a:t>
            </a:r>
            <a:r>
              <a:rPr lang="en-GB" dirty="0" err="1"/>
              <a:t>success.By</a:t>
            </a:r>
            <a:r>
              <a:rPr lang="en-GB" dirty="0"/>
              <a:t> developing resilience and a growth mindset, students can:1. Overcome obstacles: Navigate academic challenges with confidence.2. Develop a love for learning: View challenges as opportunities for growth.3. Achieve their potential: Reach their academic goals and beyond</a:t>
            </a:r>
          </a:p>
          <a:p>
            <a:r>
              <a:rPr lang="en-GB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01F7E0-F270-1F2D-D41C-AD895EB225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6C2F49-340B-4E09-9128-896F6BD8D8E5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514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C2D4A3-D6F5-136F-3CED-D7FE6A3F0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82B9B9-6CF0-D436-374D-CB981A0413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0D8D19-4B91-FFD6-1A08-02796938B9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Resilience and growth matter in academic performance because they: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="1" dirty="0"/>
              <a:t>Enhance coping skills</a:t>
            </a:r>
            <a:r>
              <a:rPr lang="en-GB" dirty="0"/>
              <a:t>: Resilience helps students manage stress, setbacks, and failures.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2. </a:t>
            </a:r>
            <a:r>
              <a:rPr lang="en-GB" b="1" dirty="0"/>
              <a:t>Foster persistence</a:t>
            </a:r>
            <a:r>
              <a:rPr lang="en-GB" dirty="0"/>
              <a:t>: Students with a growth mindset persist in the face of challenges.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3. </a:t>
            </a:r>
            <a:r>
              <a:rPr lang="en-GB" b="1" dirty="0"/>
              <a:t>Promote learning</a:t>
            </a:r>
            <a:r>
              <a:rPr lang="en-GB" dirty="0"/>
              <a:t>: Growth mindset encourages students to view challenges as opportunities for growth.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4</a:t>
            </a:r>
            <a:r>
              <a:rPr lang="en-GB" b="1" dirty="0"/>
              <a:t>. Improve motivation</a:t>
            </a:r>
            <a:r>
              <a:rPr lang="en-GB" dirty="0"/>
              <a:t>: Believing in one's ability to learn and grow boosts motivation.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5. </a:t>
            </a:r>
            <a:r>
              <a:rPr lang="en-GB" b="1" dirty="0"/>
              <a:t>Support</a:t>
            </a:r>
            <a:r>
              <a:rPr lang="en-GB" dirty="0"/>
              <a:t> </a:t>
            </a:r>
            <a:r>
              <a:rPr lang="en-GB" b="1" dirty="0"/>
              <a:t>academic</a:t>
            </a:r>
            <a:r>
              <a:rPr lang="en-GB" dirty="0"/>
              <a:t> </a:t>
            </a:r>
            <a:r>
              <a:rPr lang="en-GB" b="1" dirty="0"/>
              <a:t>achievement</a:t>
            </a:r>
            <a:r>
              <a:rPr lang="en-GB" dirty="0"/>
              <a:t>: Resilience and growth mindset contribute to better grades, retention, and overall academic </a:t>
            </a:r>
            <a:r>
              <a:rPr lang="en-GB" dirty="0" err="1"/>
              <a:t>success.By</a:t>
            </a:r>
            <a:r>
              <a:rPr lang="en-GB" dirty="0"/>
              <a:t> developing resilience and a growth mindset,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students can: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1.Overcome obstacles: Navigate academic challenges with confidence.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2. Develop a love for learning: View challenges as opportunities for growth.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3. Achieve their potential: Reach their academic goals and beyond</a:t>
            </a:r>
          </a:p>
          <a:p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645E4E-F674-6948-78FA-3B97D09802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6C2F49-340B-4E09-9128-896F6BD8D8E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50199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13E549-4856-59F1-E5B3-548DEBD97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F194F4-D179-5188-5F95-B56C353C23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0B0123-4B8B-8984-7AE8-4039C1F7A9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Resilience and growth matter in academic performance because they:1</a:t>
            </a:r>
            <a:r>
              <a:rPr lang="en-GB" b="1" dirty="0"/>
              <a:t>. Enhance coping skills</a:t>
            </a:r>
            <a:r>
              <a:rPr lang="en-GB" dirty="0"/>
              <a:t>: Resilience helps students manage stress, setbacks, and failures.2. </a:t>
            </a:r>
            <a:r>
              <a:rPr lang="en-GB" b="1" dirty="0"/>
              <a:t>Foster persistence</a:t>
            </a:r>
            <a:r>
              <a:rPr lang="en-GB" dirty="0"/>
              <a:t>: Students with a growth mindset persist in the face of challenges.3. </a:t>
            </a:r>
            <a:r>
              <a:rPr lang="en-GB" b="1" dirty="0"/>
              <a:t>Promote learning</a:t>
            </a:r>
            <a:r>
              <a:rPr lang="en-GB" dirty="0"/>
              <a:t>: Growth mindset encourages students to view challenges as opportunities for growth.4</a:t>
            </a:r>
            <a:r>
              <a:rPr lang="en-GB" b="1" dirty="0"/>
              <a:t>. Improve motivation</a:t>
            </a:r>
            <a:r>
              <a:rPr lang="en-GB" dirty="0"/>
              <a:t>: Believing in one's ability to learn and grow boosts motivation.5. </a:t>
            </a:r>
            <a:r>
              <a:rPr lang="en-GB" b="1" dirty="0"/>
              <a:t>Support</a:t>
            </a:r>
            <a:r>
              <a:rPr lang="en-GB" dirty="0"/>
              <a:t> </a:t>
            </a:r>
            <a:r>
              <a:rPr lang="en-GB" b="1" dirty="0"/>
              <a:t>academic</a:t>
            </a:r>
            <a:r>
              <a:rPr lang="en-GB" dirty="0"/>
              <a:t> </a:t>
            </a:r>
            <a:r>
              <a:rPr lang="en-GB" b="1" dirty="0"/>
              <a:t>achievement</a:t>
            </a:r>
            <a:r>
              <a:rPr lang="en-GB" dirty="0"/>
              <a:t>: Resilience and growth mindset contribute to better grades, retention, and overall academic </a:t>
            </a:r>
            <a:r>
              <a:rPr lang="en-GB" dirty="0" err="1"/>
              <a:t>success.By</a:t>
            </a:r>
            <a:r>
              <a:rPr lang="en-GB" dirty="0"/>
              <a:t> developing resilience and a growth mindset, students can:1. Overcome obstacles: Navigate academic challenges with confidence.2. Develop a love for learning: View challenges as opportunities for growth.3. Achieve their potential: Reach their academic goals and beyond</a:t>
            </a:r>
          </a:p>
          <a:p>
            <a:r>
              <a:rPr lang="en-GB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10CA4B-E43D-ACF4-8613-C50F9F7142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6C2F49-340B-4E09-9128-896F6BD8D8E5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3297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2FFCC2-6211-0C96-BCB5-95DC0EB5D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EF7BEB-2708-BFBA-AE50-66783F3E4D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7A379A-6CE7-9BEA-8086-73CAD11329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Resilience and growth matter in academic performance because they:1</a:t>
            </a:r>
            <a:r>
              <a:rPr lang="en-GB" b="1" dirty="0"/>
              <a:t>. Enhance coping skills</a:t>
            </a:r>
            <a:r>
              <a:rPr lang="en-GB" dirty="0"/>
              <a:t>: Resilience helps students manage stress, setbacks, and failures.2. </a:t>
            </a:r>
            <a:r>
              <a:rPr lang="en-GB" b="1" dirty="0"/>
              <a:t>Foster persistence</a:t>
            </a:r>
            <a:r>
              <a:rPr lang="en-GB" dirty="0"/>
              <a:t>: Students with a growth mindset persist in the face of challenges.3. </a:t>
            </a:r>
            <a:r>
              <a:rPr lang="en-GB" b="1" dirty="0"/>
              <a:t>Promote learning</a:t>
            </a:r>
            <a:r>
              <a:rPr lang="en-GB" dirty="0"/>
              <a:t>: Growth mindset encourages students to view challenges as opportunities for growth.4</a:t>
            </a:r>
            <a:r>
              <a:rPr lang="en-GB" b="1" dirty="0"/>
              <a:t>. Improve motivation</a:t>
            </a:r>
            <a:r>
              <a:rPr lang="en-GB" dirty="0"/>
              <a:t>: Believing in one's ability to learn and grow boosts motivation.5. </a:t>
            </a:r>
            <a:r>
              <a:rPr lang="en-GB" b="1" dirty="0"/>
              <a:t>Support</a:t>
            </a:r>
            <a:r>
              <a:rPr lang="en-GB" dirty="0"/>
              <a:t> </a:t>
            </a:r>
            <a:r>
              <a:rPr lang="en-GB" b="1" dirty="0"/>
              <a:t>academic</a:t>
            </a:r>
            <a:r>
              <a:rPr lang="en-GB" dirty="0"/>
              <a:t> </a:t>
            </a:r>
            <a:r>
              <a:rPr lang="en-GB" b="1" dirty="0"/>
              <a:t>achievement</a:t>
            </a:r>
            <a:r>
              <a:rPr lang="en-GB" dirty="0"/>
              <a:t>: Resilience and growth mindset contribute to better grades, retention, and overall academic </a:t>
            </a:r>
            <a:r>
              <a:rPr lang="en-GB" dirty="0" err="1"/>
              <a:t>success.By</a:t>
            </a:r>
            <a:r>
              <a:rPr lang="en-GB" dirty="0"/>
              <a:t> developing resilience and a growth mindset, students can:1. Overcome obstacles: Navigate academic challenges with confidence.2. Develop a love for learning: View challenges as opportunities for growth.3. Achieve their potential: Reach their academic goals and beyond</a:t>
            </a:r>
          </a:p>
          <a:p>
            <a:r>
              <a:rPr lang="en-GB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CD7179-A588-5904-5D2A-E395D9B1D2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6C2F49-340B-4E09-9128-896F6BD8D8E5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44383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D949B8-3398-90EE-D7FE-9A4DDA63A8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F9E430-A120-C6EB-87D9-6EB3A239A7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115735-48BF-EC2B-8FE5-CDB8B2DF90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Resilience and growth matter in academic performance because they:1</a:t>
            </a:r>
            <a:r>
              <a:rPr lang="en-GB" b="1" dirty="0"/>
              <a:t>. Enhance coping skills</a:t>
            </a:r>
            <a:r>
              <a:rPr lang="en-GB" dirty="0"/>
              <a:t>: Resilience helps students manage stress, setbacks, and failures.2. </a:t>
            </a:r>
            <a:r>
              <a:rPr lang="en-GB" b="1" dirty="0"/>
              <a:t>Foster persistence</a:t>
            </a:r>
            <a:r>
              <a:rPr lang="en-GB" dirty="0"/>
              <a:t>: Students with a growth mindset persist in the face of challenges.3. </a:t>
            </a:r>
            <a:r>
              <a:rPr lang="en-GB" b="1" dirty="0"/>
              <a:t>Promote learning</a:t>
            </a:r>
            <a:r>
              <a:rPr lang="en-GB" dirty="0"/>
              <a:t>: Growth mindset encourages students to view challenges as opportunities for growth.4</a:t>
            </a:r>
            <a:r>
              <a:rPr lang="en-GB" b="1" dirty="0"/>
              <a:t>. Improve motivation</a:t>
            </a:r>
            <a:r>
              <a:rPr lang="en-GB" dirty="0"/>
              <a:t>: Believing in one's ability to learn and grow boosts motivation.5. </a:t>
            </a:r>
            <a:r>
              <a:rPr lang="en-GB" b="1" dirty="0"/>
              <a:t>Support</a:t>
            </a:r>
            <a:r>
              <a:rPr lang="en-GB" dirty="0"/>
              <a:t> </a:t>
            </a:r>
            <a:r>
              <a:rPr lang="en-GB" b="1" dirty="0"/>
              <a:t>academic</a:t>
            </a:r>
            <a:r>
              <a:rPr lang="en-GB" dirty="0"/>
              <a:t> </a:t>
            </a:r>
            <a:r>
              <a:rPr lang="en-GB" b="1" dirty="0"/>
              <a:t>achievement</a:t>
            </a:r>
            <a:r>
              <a:rPr lang="en-GB" dirty="0"/>
              <a:t>: Resilience and growth mindset contribute to better grades, retention, and overall academic </a:t>
            </a:r>
            <a:r>
              <a:rPr lang="en-GB" dirty="0" err="1"/>
              <a:t>success.By</a:t>
            </a:r>
            <a:r>
              <a:rPr lang="en-GB" dirty="0"/>
              <a:t> developing resilience and a growth mindset, students can:1. Overcome obstacles: Navigate academic challenges with confidence.2. Develop a love for learning: View challenges as opportunities for growth.3. Achieve their potential: Reach their academic goals and beyond</a:t>
            </a:r>
          </a:p>
          <a:p>
            <a:r>
              <a:rPr lang="en-GB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8BBE84-89E9-32BB-6DBC-F21D62E485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6C2F49-340B-4E09-9128-896F6BD8D8E5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609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BB70C-49E8-A747-B431-9560D9446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889958-64B2-7C61-6184-BE3AA3BAE7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77A300-F820-7FAF-5FA5-F131090320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Resilience and growth matter in academic performance because they: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="1" dirty="0"/>
              <a:t>Enhance coping skills</a:t>
            </a:r>
            <a:r>
              <a:rPr lang="en-GB" dirty="0"/>
              <a:t>: Resilience helps students manage stress, setbacks, and failures.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2. </a:t>
            </a:r>
            <a:r>
              <a:rPr lang="en-GB" b="1" dirty="0"/>
              <a:t>Foster persistence</a:t>
            </a:r>
            <a:r>
              <a:rPr lang="en-GB" dirty="0"/>
              <a:t>: Students with a growth mindset persist in the face of challenges.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3. </a:t>
            </a:r>
            <a:r>
              <a:rPr lang="en-GB" b="1" dirty="0"/>
              <a:t>Promote learning</a:t>
            </a:r>
            <a:r>
              <a:rPr lang="en-GB" dirty="0"/>
              <a:t>: Growth mindset encourages students to view challenges as opportunities for growth.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4</a:t>
            </a:r>
            <a:r>
              <a:rPr lang="en-GB" b="1" dirty="0"/>
              <a:t>. Improve motivation</a:t>
            </a:r>
            <a:r>
              <a:rPr lang="en-GB" dirty="0"/>
              <a:t>: Believing in one's ability to learn and grow boosts motivation.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5. </a:t>
            </a:r>
            <a:r>
              <a:rPr lang="en-GB" b="1" dirty="0"/>
              <a:t>Support</a:t>
            </a:r>
            <a:r>
              <a:rPr lang="en-GB" dirty="0"/>
              <a:t> </a:t>
            </a:r>
            <a:r>
              <a:rPr lang="en-GB" b="1" dirty="0"/>
              <a:t>academic</a:t>
            </a:r>
            <a:r>
              <a:rPr lang="en-GB" dirty="0"/>
              <a:t> </a:t>
            </a:r>
            <a:r>
              <a:rPr lang="en-GB" b="1" dirty="0"/>
              <a:t>achievement</a:t>
            </a:r>
            <a:r>
              <a:rPr lang="en-GB" dirty="0"/>
              <a:t>: Resilience and growth mindset contribute to better grades, retention, and overall academic </a:t>
            </a:r>
            <a:r>
              <a:rPr lang="en-GB" dirty="0" err="1"/>
              <a:t>success.By</a:t>
            </a:r>
            <a:r>
              <a:rPr lang="en-GB" dirty="0"/>
              <a:t> developing resilience and a growth mindset,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students can: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1.Overcome obstacles: Navigate academic challenges with confidence.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2. Develop a love for learning: View challenges as opportunities for growth.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3. Achieve their potential: Reach their academic goals and beyond</a:t>
            </a:r>
          </a:p>
          <a:p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EFFD7-F092-0408-0F62-7F3160F698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6C2F49-340B-4E09-9128-896F6BD8D8E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931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EB1438-9861-3363-088A-50474FF7F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71BD71-B074-441D-EADD-9973E7FEEC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E29772-70C3-91F5-451E-A40EE24CEC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Resilience and growth matter in academic performance because they: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="1" dirty="0"/>
              <a:t>Enhance coping skills</a:t>
            </a:r>
            <a:r>
              <a:rPr lang="en-GB" dirty="0"/>
              <a:t>: Resilience helps students manage stress, setbacks, and failures.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2. </a:t>
            </a:r>
            <a:r>
              <a:rPr lang="en-GB" b="1" dirty="0"/>
              <a:t>Foster persistence</a:t>
            </a:r>
            <a:r>
              <a:rPr lang="en-GB" dirty="0"/>
              <a:t>: Students with a growth mindset persist in the face of challenges.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3. </a:t>
            </a:r>
            <a:r>
              <a:rPr lang="en-GB" b="1" dirty="0"/>
              <a:t>Promote learning</a:t>
            </a:r>
            <a:r>
              <a:rPr lang="en-GB" dirty="0"/>
              <a:t>: Growth mindset encourages students to view challenges as opportunities for growth.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4</a:t>
            </a:r>
            <a:r>
              <a:rPr lang="en-GB" b="1" dirty="0"/>
              <a:t>. Improve motivation</a:t>
            </a:r>
            <a:r>
              <a:rPr lang="en-GB" dirty="0"/>
              <a:t>: Believing in one's ability to learn and grow boosts motivation.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5. </a:t>
            </a:r>
            <a:r>
              <a:rPr lang="en-GB" b="1" dirty="0"/>
              <a:t>Support</a:t>
            </a:r>
            <a:r>
              <a:rPr lang="en-GB" dirty="0"/>
              <a:t> </a:t>
            </a:r>
            <a:r>
              <a:rPr lang="en-GB" b="1" dirty="0"/>
              <a:t>academic</a:t>
            </a:r>
            <a:r>
              <a:rPr lang="en-GB" dirty="0"/>
              <a:t> </a:t>
            </a:r>
            <a:r>
              <a:rPr lang="en-GB" b="1" dirty="0"/>
              <a:t>achievement</a:t>
            </a:r>
            <a:r>
              <a:rPr lang="en-GB" dirty="0"/>
              <a:t>: Resilience and growth mindset contribute to better grades, retention, and overall academic </a:t>
            </a:r>
            <a:r>
              <a:rPr lang="en-GB" dirty="0" err="1"/>
              <a:t>success.By</a:t>
            </a:r>
            <a:r>
              <a:rPr lang="en-GB" dirty="0"/>
              <a:t> developing resilience and a growth mindset,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students can: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1.Overcome obstacles: Navigate academic challenges with confidence.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2. Develop a love for learning: View challenges as opportunities for growth.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3. Achieve their potential: Reach their academic goals and beyond</a:t>
            </a:r>
          </a:p>
          <a:p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C2D784-5B3D-2908-E14A-F2444C2846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6C2F49-340B-4E09-9128-896F6BD8D8E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198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0085EE-FEE2-CBBC-181B-C28201910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715522-FB71-DA9D-55F4-19A586FA84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002BB7-D968-D7A7-D94D-D16696A35B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Resilience and growth matter in academic performance because they: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="1" dirty="0"/>
              <a:t>Enhance coping skills</a:t>
            </a:r>
            <a:r>
              <a:rPr lang="en-GB" dirty="0"/>
              <a:t>: Resilience helps students manage stress, setbacks, and failures.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2. </a:t>
            </a:r>
            <a:r>
              <a:rPr lang="en-GB" b="1" dirty="0"/>
              <a:t>Foster persistence</a:t>
            </a:r>
            <a:r>
              <a:rPr lang="en-GB" dirty="0"/>
              <a:t>: Students with a growth mindset persist in the face of challenges.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3. </a:t>
            </a:r>
            <a:r>
              <a:rPr lang="en-GB" b="1" dirty="0"/>
              <a:t>Promote learning</a:t>
            </a:r>
            <a:r>
              <a:rPr lang="en-GB" dirty="0"/>
              <a:t>: Growth mindset encourages students to view challenges as opportunities for growth.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4</a:t>
            </a:r>
            <a:r>
              <a:rPr lang="en-GB" b="1" dirty="0"/>
              <a:t>. Improve motivation</a:t>
            </a:r>
            <a:r>
              <a:rPr lang="en-GB" dirty="0"/>
              <a:t>: Believing in one's ability to learn and grow boosts motivation.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5. </a:t>
            </a:r>
            <a:r>
              <a:rPr lang="en-GB" b="1" dirty="0"/>
              <a:t>Support</a:t>
            </a:r>
            <a:r>
              <a:rPr lang="en-GB" dirty="0"/>
              <a:t> </a:t>
            </a:r>
            <a:r>
              <a:rPr lang="en-GB" b="1" dirty="0"/>
              <a:t>academic</a:t>
            </a:r>
            <a:r>
              <a:rPr lang="en-GB" dirty="0"/>
              <a:t> </a:t>
            </a:r>
            <a:r>
              <a:rPr lang="en-GB" b="1" dirty="0"/>
              <a:t>achievement</a:t>
            </a:r>
            <a:r>
              <a:rPr lang="en-GB" dirty="0"/>
              <a:t>: Resilience and growth mindset contribute to better grades, retention, and overall academic </a:t>
            </a:r>
            <a:r>
              <a:rPr lang="en-GB" dirty="0" err="1"/>
              <a:t>success.By</a:t>
            </a:r>
            <a:r>
              <a:rPr lang="en-GB" dirty="0"/>
              <a:t> developing resilience and a growth mindset,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students can: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1.Overcome obstacles: Navigate academic challenges with confidence.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2. Develop a love for learning: View challenges as opportunities for growth.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3. Achieve their potential: Reach their academic goals and beyond</a:t>
            </a:r>
          </a:p>
          <a:p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BE626-3A74-B7F3-6F12-C69CAFE964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6C2F49-340B-4E09-9128-896F6BD8D8E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892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4B3B3D-E209-7E78-12FE-20B78D951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574515-2CD2-9EBD-40A3-14FB41732D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898003-E320-61C6-A4E7-97C90E4E94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Resilience and growth matter in academic performance because they: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="1" dirty="0"/>
              <a:t>Enhance coping skills</a:t>
            </a:r>
            <a:r>
              <a:rPr lang="en-GB" dirty="0"/>
              <a:t>: Resilience helps students manage stress, setbacks, and failures.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2. </a:t>
            </a:r>
            <a:r>
              <a:rPr lang="en-GB" b="1" dirty="0"/>
              <a:t>Foster persistence</a:t>
            </a:r>
            <a:r>
              <a:rPr lang="en-GB" dirty="0"/>
              <a:t>: Students with a growth mindset persist in the face of challenges.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3. </a:t>
            </a:r>
            <a:r>
              <a:rPr lang="en-GB" b="1" dirty="0"/>
              <a:t>Promote learning</a:t>
            </a:r>
            <a:r>
              <a:rPr lang="en-GB" dirty="0"/>
              <a:t>: Growth mindset encourages students to view challenges as opportunities for growth.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4</a:t>
            </a:r>
            <a:r>
              <a:rPr lang="en-GB" b="1" dirty="0"/>
              <a:t>. Improve motivation</a:t>
            </a:r>
            <a:r>
              <a:rPr lang="en-GB" dirty="0"/>
              <a:t>: Believing in one's ability to learn and grow boosts motivation.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5. </a:t>
            </a:r>
            <a:r>
              <a:rPr lang="en-GB" b="1" dirty="0"/>
              <a:t>Support</a:t>
            </a:r>
            <a:r>
              <a:rPr lang="en-GB" dirty="0"/>
              <a:t> </a:t>
            </a:r>
            <a:r>
              <a:rPr lang="en-GB" b="1" dirty="0"/>
              <a:t>academic</a:t>
            </a:r>
            <a:r>
              <a:rPr lang="en-GB" dirty="0"/>
              <a:t> </a:t>
            </a:r>
            <a:r>
              <a:rPr lang="en-GB" b="1" dirty="0"/>
              <a:t>achievement</a:t>
            </a:r>
            <a:r>
              <a:rPr lang="en-GB" dirty="0"/>
              <a:t>: Resilience and growth mindset contribute to better grades, retention, and overall academic </a:t>
            </a:r>
            <a:r>
              <a:rPr lang="en-GB" dirty="0" err="1"/>
              <a:t>success.By</a:t>
            </a:r>
            <a:r>
              <a:rPr lang="en-GB" dirty="0"/>
              <a:t> developing resilience and a growth mindset,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students can: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1.Overcome obstacles: Navigate academic challenges with confidence.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2. Develop a love for learning: View challenges as opportunities for growth.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3. Achieve their potential: Reach their academic goals and beyond</a:t>
            </a:r>
          </a:p>
          <a:p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FD12E-20AB-E33F-1105-5DEC8B1C44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6C2F49-340B-4E09-9128-896F6BD8D8E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614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E68765-6D51-D526-8320-2E7AC3E18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975935-D021-B2F0-AD5D-60DA35F24C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3C5A04-8997-62BA-195D-ACAA6572D0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Resilience and growth matter in academic performance because they: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="1" dirty="0"/>
              <a:t>Enhance coping skills</a:t>
            </a:r>
            <a:r>
              <a:rPr lang="en-GB" dirty="0"/>
              <a:t>: Resilience helps students manage stress, setbacks, and failures.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2. </a:t>
            </a:r>
            <a:r>
              <a:rPr lang="en-GB" b="1" dirty="0"/>
              <a:t>Foster persistence</a:t>
            </a:r>
            <a:r>
              <a:rPr lang="en-GB" dirty="0"/>
              <a:t>: Students with a growth mindset persist in the face of challenges.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3. </a:t>
            </a:r>
            <a:r>
              <a:rPr lang="en-GB" b="1" dirty="0"/>
              <a:t>Promote learning</a:t>
            </a:r>
            <a:r>
              <a:rPr lang="en-GB" dirty="0"/>
              <a:t>: Growth mindset encourages students to view challenges as opportunities for growth.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4</a:t>
            </a:r>
            <a:r>
              <a:rPr lang="en-GB" b="1" dirty="0"/>
              <a:t>. Improve motivation</a:t>
            </a:r>
            <a:r>
              <a:rPr lang="en-GB" dirty="0"/>
              <a:t>: Believing in one's ability to learn and grow boosts motivation.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5. </a:t>
            </a:r>
            <a:r>
              <a:rPr lang="en-GB" b="1" dirty="0"/>
              <a:t>Support</a:t>
            </a:r>
            <a:r>
              <a:rPr lang="en-GB" dirty="0"/>
              <a:t> </a:t>
            </a:r>
            <a:r>
              <a:rPr lang="en-GB" b="1" dirty="0"/>
              <a:t>academic</a:t>
            </a:r>
            <a:r>
              <a:rPr lang="en-GB" dirty="0"/>
              <a:t> </a:t>
            </a:r>
            <a:r>
              <a:rPr lang="en-GB" b="1" dirty="0"/>
              <a:t>achievement</a:t>
            </a:r>
            <a:r>
              <a:rPr lang="en-GB" dirty="0"/>
              <a:t>: Resilience and growth mindset contribute to better grades, retention, and overall academic </a:t>
            </a:r>
            <a:r>
              <a:rPr lang="en-GB" dirty="0" err="1"/>
              <a:t>success.By</a:t>
            </a:r>
            <a:r>
              <a:rPr lang="en-GB" dirty="0"/>
              <a:t> developing resilience and a growth mindset,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students can: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1.Overcome obstacles: Navigate academic challenges with confidence.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2. Develop a love for learning: View challenges as opportunities for growth.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3. Achieve their potential: Reach their academic goals and beyond</a:t>
            </a:r>
          </a:p>
          <a:p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3A8D27-AA16-4C6E-FA05-8055DEA884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6C2F49-340B-4E09-9128-896F6BD8D8E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34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12/29/2025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12/29/2025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12/29/2025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12/29/2025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12/29/2025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12/29/2025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12/29/2025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12/29/2025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12/29/2025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12/29/2025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12/29/2025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12/29/2025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3779D85-5CAD-24E0-E28B-AF3967FE6853}"/>
              </a:ext>
            </a:extLst>
          </p:cNvPr>
          <p:cNvSpPr/>
          <p:nvPr/>
        </p:nvSpPr>
        <p:spPr>
          <a:xfrm>
            <a:off x="61903" y="-1"/>
            <a:ext cx="1609735" cy="6858001"/>
          </a:xfrm>
          <a:prstGeom prst="rect">
            <a:avLst/>
          </a:prstGeom>
          <a:solidFill>
            <a:srgbClr val="101C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51530B-EFDE-61F9-3C79-8DD9ECD6F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0742" y="5531081"/>
            <a:ext cx="1089354" cy="12449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B530E42-36CB-AB00-08B4-666FDC624B4B}"/>
              </a:ext>
            </a:extLst>
          </p:cNvPr>
          <p:cNvSpPr txBox="1"/>
          <p:nvPr/>
        </p:nvSpPr>
        <p:spPr>
          <a:xfrm>
            <a:off x="9058278" y="2886394"/>
            <a:ext cx="29575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….restoring the self confidence of the Nigerian child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A056B6A-35E7-2379-A5BF-22E9F6467D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2213" y="328595"/>
            <a:ext cx="1314450" cy="13144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EBAE340-A188-996F-46E8-043B8B86EDD7}"/>
              </a:ext>
            </a:extLst>
          </p:cNvPr>
          <p:cNvSpPr txBox="1"/>
          <p:nvPr/>
        </p:nvSpPr>
        <p:spPr>
          <a:xfrm>
            <a:off x="1785935" y="2426953"/>
            <a:ext cx="7029450" cy="2585323"/>
          </a:xfrm>
          <a:prstGeom prst="rect">
            <a:avLst/>
          </a:prstGeom>
          <a:solidFill>
            <a:srgbClr val="2B3A32"/>
          </a:solidFill>
        </p:spPr>
        <p:txBody>
          <a:bodyPr wrap="square" rtlCol="0">
            <a:spAutoFit/>
          </a:bodyPr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/>
              <a:t>Presented by</a:t>
            </a:r>
            <a:r>
              <a:rPr lang="en-GB" b="1" dirty="0"/>
              <a:t>:      MRS UDIM INNOCENT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Date:       </a:t>
            </a:r>
            <a:r>
              <a:rPr lang="en-GB" b="1" dirty="0"/>
              <a:t>13</a:t>
            </a:r>
            <a:r>
              <a:rPr lang="en-GB" b="1" baseline="30000" dirty="0"/>
              <a:t>TH</a:t>
            </a:r>
            <a:r>
              <a:rPr lang="en-GB" b="1" dirty="0"/>
              <a:t> JUNE 2025 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                            Venue:        </a:t>
            </a:r>
            <a:r>
              <a:rPr lang="en-GB" b="1" dirty="0"/>
              <a:t>DUKE  AND DUCHESS COLLEGE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              </a:t>
            </a:r>
            <a:r>
              <a:rPr lang="en-GB" b="1" dirty="0"/>
              <a:t>IKOT EKPENE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A60A787-3B25-EF50-2761-CE9952652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8525" y="371469"/>
            <a:ext cx="6275380" cy="1728787"/>
          </a:xfrm>
        </p:spPr>
        <p:txBody>
          <a:bodyPr>
            <a:normAutofit fontScale="90000"/>
          </a:bodyPr>
          <a:lstStyle/>
          <a:p>
            <a:pPr algn="ctr"/>
            <a:r>
              <a:rPr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Praising Efforts Over Results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B70A88-6B33-2C33-E982-E68367FAF4FA}"/>
              </a:ext>
            </a:extLst>
          </p:cNvPr>
          <p:cNvSpPr txBox="1"/>
          <p:nvPr/>
        </p:nvSpPr>
        <p:spPr>
          <a:xfrm rot="16200000">
            <a:off x="-2030125" y="3218477"/>
            <a:ext cx="5831868" cy="707886"/>
          </a:xfrm>
          <a:prstGeom prst="rect">
            <a:avLst/>
          </a:prstGeom>
          <a:solidFill>
            <a:srgbClr val="101C1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4">
                    <a:lumMod val="75000"/>
                  </a:schemeClr>
                </a:solidFill>
              </a:rPr>
              <a:t>Cultivating Resilience and Growth in Secondary School Students</a:t>
            </a:r>
          </a:p>
        </p:txBody>
      </p:sp>
    </p:spTree>
    <p:extLst>
      <p:ext uri="{BB962C8B-B14F-4D97-AF65-F5344CB8AC3E}">
        <p14:creationId xmlns:p14="http://schemas.microsoft.com/office/powerpoint/2010/main" val="1637269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656BAE-3C79-D615-86FA-DC6DFDBDB7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130E9B9-EF48-5541-BC4F-FE867C620206}"/>
              </a:ext>
            </a:extLst>
          </p:cNvPr>
          <p:cNvSpPr/>
          <p:nvPr/>
        </p:nvSpPr>
        <p:spPr>
          <a:xfrm>
            <a:off x="61903" y="-1"/>
            <a:ext cx="1609735" cy="6858001"/>
          </a:xfrm>
          <a:prstGeom prst="rect">
            <a:avLst/>
          </a:prstGeom>
          <a:solidFill>
            <a:srgbClr val="101C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33DC3C-6C33-9A9A-D445-378285E43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0742" y="5531081"/>
            <a:ext cx="1089354" cy="12449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25C1A0-3E0F-CAD6-4F42-EAA8AC075619}"/>
              </a:ext>
            </a:extLst>
          </p:cNvPr>
          <p:cNvSpPr txBox="1"/>
          <p:nvPr/>
        </p:nvSpPr>
        <p:spPr>
          <a:xfrm>
            <a:off x="9058278" y="2886394"/>
            <a:ext cx="29575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….restoring the self confidence of the Nigerian child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BEC6BBB-76D5-48AA-B93D-76C112CD5D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2213" y="328595"/>
            <a:ext cx="1314450" cy="131445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55D43957-3318-5362-2902-441B5707C4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8525" y="371469"/>
            <a:ext cx="6275380" cy="1728787"/>
          </a:xfrm>
        </p:spPr>
        <p:txBody>
          <a:bodyPr>
            <a:normAutofit fontScale="90000"/>
          </a:bodyPr>
          <a:lstStyle/>
          <a:p>
            <a:pPr algn="ctr"/>
            <a:r>
              <a:rPr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Praising Efforts Over Results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E6AE1F-CF36-4C06-F8F5-780692DC39B8}"/>
              </a:ext>
            </a:extLst>
          </p:cNvPr>
          <p:cNvSpPr txBox="1"/>
          <p:nvPr/>
        </p:nvSpPr>
        <p:spPr>
          <a:xfrm>
            <a:off x="2357438" y="2243134"/>
            <a:ext cx="5786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9900"/>
                </a:solidFill>
                <a:latin typeface="Algerian" panose="04020705040A02060702" pitchFamily="82" charset="0"/>
              </a:rPr>
              <a:t>WHAT IS A Growth Mindset?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CDE9B-852E-62CF-83E8-BCE663B3523C}"/>
              </a:ext>
            </a:extLst>
          </p:cNvPr>
          <p:cNvSpPr txBox="1">
            <a:spLocks/>
          </p:cNvSpPr>
          <p:nvPr/>
        </p:nvSpPr>
        <p:spPr>
          <a:xfrm>
            <a:off x="2091527" y="3313441"/>
            <a:ext cx="6429375" cy="1800225"/>
          </a:xfrm>
          <a:prstGeom prst="rect">
            <a:avLst/>
          </a:prstGeom>
          <a:solidFill>
            <a:srgbClr val="2A3A32"/>
          </a:solidFill>
        </p:spPr>
        <p:txBody>
          <a:bodyPr vert="horz" lIns="91440" tIns="0" rIns="91440" bIns="45720" rtlCol="0" anchor="b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200" b="1" dirty="0"/>
          </a:p>
          <a:p>
            <a:pPr algn="ctr"/>
            <a:endParaRPr lang="en-GB" sz="2200" b="1" dirty="0"/>
          </a:p>
          <a:p>
            <a:pPr algn="ctr"/>
            <a:endParaRPr lang="en-GB" sz="2200" b="1" dirty="0"/>
          </a:p>
          <a:p>
            <a:pPr algn="ctr"/>
            <a:endParaRPr lang="en-GB" sz="2200" b="1" dirty="0"/>
          </a:p>
          <a:p>
            <a:pPr algn="ctr"/>
            <a:endParaRPr lang="en-GB" sz="2200" b="1" dirty="0"/>
          </a:p>
          <a:p>
            <a:pPr algn="ctr"/>
            <a:endParaRPr lang="en-GB" sz="22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D6F234-BB75-E64D-8D4F-40ACAAA31C3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9915" r="8853"/>
          <a:stretch>
            <a:fillRect/>
          </a:stretch>
        </p:blipFill>
        <p:spPr>
          <a:xfrm>
            <a:off x="3511980" y="4664677"/>
            <a:ext cx="1690783" cy="1582018"/>
          </a:xfrm>
          <a:prstGeom prst="rect">
            <a:avLst/>
          </a:prstGeom>
        </p:spPr>
      </p:pic>
      <p:pic>
        <p:nvPicPr>
          <p:cNvPr id="3074" name="Picture 2" descr="How a growth mindset can carve a path to success even when things are not  going well - The Economic Times">
            <a:extLst>
              <a:ext uri="{FF2B5EF4-FFF2-40B4-BE49-F238E27FC236}">
                <a16:creationId xmlns:a16="http://schemas.microsoft.com/office/drawing/2014/main" id="{86DD02AF-D423-642E-CA7E-C3AC6A9DA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48" y="3151027"/>
            <a:ext cx="4771173" cy="357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7A3B44-0C5A-0B60-756A-8CEDDA9E734B}"/>
              </a:ext>
            </a:extLst>
          </p:cNvPr>
          <p:cNvSpPr txBox="1"/>
          <p:nvPr/>
        </p:nvSpPr>
        <p:spPr>
          <a:xfrm rot="16200000">
            <a:off x="-2030125" y="3218477"/>
            <a:ext cx="5831868" cy="707886"/>
          </a:xfrm>
          <a:prstGeom prst="rect">
            <a:avLst/>
          </a:prstGeom>
          <a:solidFill>
            <a:srgbClr val="101C1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4">
                    <a:lumMod val="75000"/>
                  </a:schemeClr>
                </a:solidFill>
              </a:rPr>
              <a:t>Cultivating Resilience and Growth in Secondary School Students</a:t>
            </a:r>
          </a:p>
        </p:txBody>
      </p:sp>
    </p:spTree>
    <p:extLst>
      <p:ext uri="{BB962C8B-B14F-4D97-AF65-F5344CB8AC3E}">
        <p14:creationId xmlns:p14="http://schemas.microsoft.com/office/powerpoint/2010/main" val="2953157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944ADC-6C75-6BD2-909E-2D21EDFF0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52AFEB1-BA76-3DB0-E4F5-307DDE0434A4}"/>
              </a:ext>
            </a:extLst>
          </p:cNvPr>
          <p:cNvSpPr/>
          <p:nvPr/>
        </p:nvSpPr>
        <p:spPr>
          <a:xfrm>
            <a:off x="61903" y="-1"/>
            <a:ext cx="1609735" cy="6858001"/>
          </a:xfrm>
          <a:prstGeom prst="rect">
            <a:avLst/>
          </a:prstGeom>
          <a:solidFill>
            <a:srgbClr val="101C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4EF9DD-9FD4-0280-E8EC-6DFFFE6FA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0742" y="5531081"/>
            <a:ext cx="1089354" cy="12449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A8D7A6-86DC-E21A-5D6C-203BD9B1AFAB}"/>
              </a:ext>
            </a:extLst>
          </p:cNvPr>
          <p:cNvSpPr txBox="1"/>
          <p:nvPr/>
        </p:nvSpPr>
        <p:spPr>
          <a:xfrm>
            <a:off x="9058278" y="2886394"/>
            <a:ext cx="29575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….restoring the self confidence of the Nigerian child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338DE4F-405E-43A2-38B8-14D988342E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2213" y="328595"/>
            <a:ext cx="1314450" cy="131445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4C7DF563-BD49-759B-FFD7-7449BD5EA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8525" y="371469"/>
            <a:ext cx="6275380" cy="1728787"/>
          </a:xfrm>
        </p:spPr>
        <p:txBody>
          <a:bodyPr>
            <a:normAutofit fontScale="90000"/>
          </a:bodyPr>
          <a:lstStyle/>
          <a:p>
            <a:pPr algn="ctr"/>
            <a:r>
              <a:rPr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Praising Efforts Over Results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ACF9ED-3649-21F1-3C66-5536BA09E25D}"/>
              </a:ext>
            </a:extLst>
          </p:cNvPr>
          <p:cNvSpPr txBox="1"/>
          <p:nvPr/>
        </p:nvSpPr>
        <p:spPr>
          <a:xfrm>
            <a:off x="2357438" y="2243134"/>
            <a:ext cx="57864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9900"/>
                </a:solidFill>
                <a:latin typeface="Algerian" panose="04020705040A02060702" pitchFamily="82" charset="0"/>
              </a:rPr>
              <a:t>WHAT IS A Growth Mindset</a:t>
            </a:r>
          </a:p>
          <a:p>
            <a:pPr algn="ctr"/>
            <a:r>
              <a:rPr lang="en-GB" sz="2800" b="1" dirty="0">
                <a:solidFill>
                  <a:srgbClr val="FF9900"/>
                </a:solidFill>
                <a:latin typeface="Algerian" panose="04020705040A02060702" pitchFamily="82" charset="0"/>
              </a:rPr>
              <a:t>?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2B41D-F62F-E8CF-A45F-97384B2F8F25}"/>
              </a:ext>
            </a:extLst>
          </p:cNvPr>
          <p:cNvSpPr txBox="1">
            <a:spLocks/>
          </p:cNvSpPr>
          <p:nvPr/>
        </p:nvSpPr>
        <p:spPr>
          <a:xfrm>
            <a:off x="2091527" y="3313441"/>
            <a:ext cx="6429375" cy="1800225"/>
          </a:xfrm>
          <a:prstGeom prst="rect">
            <a:avLst/>
          </a:prstGeom>
          <a:solidFill>
            <a:srgbClr val="2A3A32"/>
          </a:solidFill>
        </p:spPr>
        <p:txBody>
          <a:bodyPr vert="horz" lIns="91440" tIns="0" rIns="91440" bIns="45720" rtlCol="0" anchor="b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200" b="1" dirty="0"/>
          </a:p>
          <a:p>
            <a:pPr algn="ctr"/>
            <a:endParaRPr lang="en-GB" sz="2200" b="1" dirty="0"/>
          </a:p>
          <a:p>
            <a:pPr algn="ctr"/>
            <a:endParaRPr lang="en-GB" sz="2200" b="1" dirty="0"/>
          </a:p>
          <a:p>
            <a:pPr algn="ctr"/>
            <a:endParaRPr lang="en-GB" sz="2200" b="1" dirty="0"/>
          </a:p>
          <a:p>
            <a:pPr algn="ctr"/>
            <a:endParaRPr lang="en-GB" sz="2200" b="1" dirty="0"/>
          </a:p>
          <a:p>
            <a:pPr algn="ctr"/>
            <a:endParaRPr lang="en-GB" sz="2200" b="1" dirty="0"/>
          </a:p>
        </p:txBody>
      </p:sp>
      <p:pic>
        <p:nvPicPr>
          <p:cNvPr id="4098" name="Picture 2" descr="Understanding the Growth Mindset – Academic Skills Center Blog">
            <a:extLst>
              <a:ext uri="{FF2B5EF4-FFF2-40B4-BE49-F238E27FC236}">
                <a16:creationId xmlns:a16="http://schemas.microsoft.com/office/drawing/2014/main" id="{A02ED23A-4AAA-381A-4A06-BA38E2005D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4"/>
          <a:stretch>
            <a:fillRect/>
          </a:stretch>
        </p:blipFill>
        <p:spPr bwMode="auto">
          <a:xfrm>
            <a:off x="76190" y="28578"/>
            <a:ext cx="8811959" cy="511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748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22A06A-E9AE-8CAD-80AE-364B7E6FA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E356A25-961F-DD55-A0A1-ED9A18E74D16}"/>
              </a:ext>
            </a:extLst>
          </p:cNvPr>
          <p:cNvSpPr/>
          <p:nvPr/>
        </p:nvSpPr>
        <p:spPr>
          <a:xfrm>
            <a:off x="61903" y="-1"/>
            <a:ext cx="1609735" cy="6858001"/>
          </a:xfrm>
          <a:prstGeom prst="rect">
            <a:avLst/>
          </a:prstGeom>
          <a:solidFill>
            <a:srgbClr val="101C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C0210A-B410-E7FB-418F-A8E8A0C93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0742" y="5531081"/>
            <a:ext cx="1089354" cy="12449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C09FC5-9F78-80A4-11CA-BB7D6E54B91D}"/>
              </a:ext>
            </a:extLst>
          </p:cNvPr>
          <p:cNvSpPr txBox="1"/>
          <p:nvPr/>
        </p:nvSpPr>
        <p:spPr>
          <a:xfrm>
            <a:off x="9058278" y="2886394"/>
            <a:ext cx="29575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….restoring the self confidence of the Nigerian child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B3CC1F5-B932-85E9-4D85-0F4CF62CC7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2213" y="328595"/>
            <a:ext cx="1314450" cy="131445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CBBA0BEE-C443-5294-55F4-FEEDB09755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8525" y="371469"/>
            <a:ext cx="6275380" cy="1728787"/>
          </a:xfrm>
        </p:spPr>
        <p:txBody>
          <a:bodyPr>
            <a:normAutofit fontScale="90000"/>
          </a:bodyPr>
          <a:lstStyle/>
          <a:p>
            <a:pPr algn="ctr"/>
            <a:r>
              <a:rPr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Praising Efforts Over Results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DE1923-74E0-3AE8-AE65-AD529C7C209C}"/>
              </a:ext>
            </a:extLst>
          </p:cNvPr>
          <p:cNvSpPr txBox="1"/>
          <p:nvPr/>
        </p:nvSpPr>
        <p:spPr>
          <a:xfrm>
            <a:off x="2357438" y="2243134"/>
            <a:ext cx="57864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9900"/>
                </a:solidFill>
                <a:latin typeface="Algerian" panose="04020705040A02060702" pitchFamily="82" charset="0"/>
              </a:rPr>
              <a:t>WHAT IS A Growth Mindset</a:t>
            </a:r>
          </a:p>
          <a:p>
            <a:pPr algn="ctr"/>
            <a:r>
              <a:rPr lang="en-GB" sz="2800" b="1" dirty="0">
                <a:solidFill>
                  <a:srgbClr val="FF9900"/>
                </a:solidFill>
                <a:latin typeface="Algerian" panose="04020705040A02060702" pitchFamily="82" charset="0"/>
              </a:rPr>
              <a:t>?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D8F81-B347-F915-5C1A-25A71CEF597A}"/>
              </a:ext>
            </a:extLst>
          </p:cNvPr>
          <p:cNvSpPr txBox="1">
            <a:spLocks/>
          </p:cNvSpPr>
          <p:nvPr/>
        </p:nvSpPr>
        <p:spPr>
          <a:xfrm>
            <a:off x="2091527" y="3313441"/>
            <a:ext cx="6429375" cy="1800225"/>
          </a:xfrm>
          <a:prstGeom prst="rect">
            <a:avLst/>
          </a:prstGeom>
          <a:solidFill>
            <a:srgbClr val="2A3A32"/>
          </a:solidFill>
        </p:spPr>
        <p:txBody>
          <a:bodyPr vert="horz" lIns="91440" tIns="0" rIns="91440" bIns="45720" rtlCol="0" anchor="b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200" b="1" dirty="0"/>
          </a:p>
          <a:p>
            <a:pPr algn="ctr"/>
            <a:endParaRPr lang="en-GB" sz="2200" b="1" dirty="0"/>
          </a:p>
          <a:p>
            <a:pPr algn="ctr"/>
            <a:endParaRPr lang="en-GB" sz="2200" b="1" dirty="0"/>
          </a:p>
          <a:p>
            <a:pPr algn="ctr"/>
            <a:endParaRPr lang="en-GB" sz="2200" b="1" dirty="0"/>
          </a:p>
          <a:p>
            <a:pPr algn="ctr"/>
            <a:endParaRPr lang="en-GB" sz="2200" b="1" dirty="0"/>
          </a:p>
          <a:p>
            <a:pPr algn="ctr"/>
            <a:endParaRPr lang="en-GB" sz="2200" b="1" dirty="0"/>
          </a:p>
        </p:txBody>
      </p:sp>
      <p:pic>
        <p:nvPicPr>
          <p:cNvPr id="4098" name="Picture 2" descr="Understanding the Growth Mindset – Academic Skills Center Blog">
            <a:extLst>
              <a:ext uri="{FF2B5EF4-FFF2-40B4-BE49-F238E27FC236}">
                <a16:creationId xmlns:a16="http://schemas.microsoft.com/office/drawing/2014/main" id="{721D9042-2AD8-0853-F7D2-8D8B79055B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4"/>
          <a:stretch>
            <a:fillRect/>
          </a:stretch>
        </p:blipFill>
        <p:spPr bwMode="auto">
          <a:xfrm>
            <a:off x="76190" y="28578"/>
            <a:ext cx="8811959" cy="511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C713FD-7665-B462-386D-666674BA2432}"/>
              </a:ext>
            </a:extLst>
          </p:cNvPr>
          <p:cNvSpPr txBox="1"/>
          <p:nvPr/>
        </p:nvSpPr>
        <p:spPr>
          <a:xfrm>
            <a:off x="138096" y="5385119"/>
            <a:ext cx="86487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A growth mindset is the belief that intelligence and abilities are not fixed </a:t>
            </a:r>
          </a:p>
          <a:p>
            <a:pPr algn="ctr"/>
            <a:r>
              <a:rPr lang="en-GB" sz="2000" dirty="0"/>
              <a:t>but can be developed through hard work, dedication, and learning.</a:t>
            </a:r>
          </a:p>
          <a:p>
            <a:pPr algn="ctr"/>
            <a:r>
              <a:rPr lang="en-GB" sz="2000" dirty="0"/>
              <a:t> It's about embracing challenges, viewing failures as opportunities for</a:t>
            </a:r>
          </a:p>
          <a:p>
            <a:pPr algn="ctr"/>
            <a:r>
              <a:rPr lang="en-GB" sz="2000" dirty="0"/>
              <a:t> learning, and persevering in the face of difficulties</a:t>
            </a:r>
          </a:p>
        </p:txBody>
      </p:sp>
    </p:spTree>
    <p:extLst>
      <p:ext uri="{BB962C8B-B14F-4D97-AF65-F5344CB8AC3E}">
        <p14:creationId xmlns:p14="http://schemas.microsoft.com/office/powerpoint/2010/main" val="1661300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FB4D6F-91A6-E5ED-5750-3B7BD58ABD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601CF97-1DA4-038A-63D2-A13B93670E4A}"/>
              </a:ext>
            </a:extLst>
          </p:cNvPr>
          <p:cNvSpPr/>
          <p:nvPr/>
        </p:nvSpPr>
        <p:spPr>
          <a:xfrm>
            <a:off x="61903" y="-1"/>
            <a:ext cx="1609735" cy="6858001"/>
          </a:xfrm>
          <a:prstGeom prst="rect">
            <a:avLst/>
          </a:prstGeom>
          <a:solidFill>
            <a:srgbClr val="101C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EDBA62-F4B4-491A-F0C7-CCE7FFF51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0742" y="5531081"/>
            <a:ext cx="1089354" cy="12449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63B68EB-BED9-A28F-0124-6A6D3DD227CC}"/>
              </a:ext>
            </a:extLst>
          </p:cNvPr>
          <p:cNvSpPr txBox="1"/>
          <p:nvPr/>
        </p:nvSpPr>
        <p:spPr>
          <a:xfrm>
            <a:off x="9058278" y="2886394"/>
            <a:ext cx="29575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….restoring the self confidence of the Nigerian child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9F03F7F-A998-4D1E-BAC0-36F53F99F2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2213" y="328595"/>
            <a:ext cx="1314450" cy="131445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5CFF66DA-0A22-24F4-EA14-70BE63137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8525" y="371469"/>
            <a:ext cx="6275380" cy="1728787"/>
          </a:xfrm>
        </p:spPr>
        <p:txBody>
          <a:bodyPr>
            <a:normAutofit fontScale="90000"/>
          </a:bodyPr>
          <a:lstStyle/>
          <a:p>
            <a:pPr algn="ctr"/>
            <a:r>
              <a:rPr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Praising Efforts Over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23D5B-3666-9CBF-DC63-AD585A13E3EA}"/>
              </a:ext>
            </a:extLst>
          </p:cNvPr>
          <p:cNvSpPr txBox="1">
            <a:spLocks/>
          </p:cNvSpPr>
          <p:nvPr/>
        </p:nvSpPr>
        <p:spPr>
          <a:xfrm>
            <a:off x="2091527" y="3313441"/>
            <a:ext cx="6429375" cy="1800225"/>
          </a:xfrm>
          <a:prstGeom prst="rect">
            <a:avLst/>
          </a:prstGeom>
          <a:solidFill>
            <a:srgbClr val="2A3A32"/>
          </a:solidFill>
        </p:spPr>
        <p:txBody>
          <a:bodyPr vert="horz" lIns="91440" tIns="0" rIns="91440" bIns="45720" rtlCol="0" anchor="b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200" b="1" dirty="0"/>
          </a:p>
          <a:p>
            <a:pPr algn="ctr"/>
            <a:endParaRPr lang="en-GB" sz="2200" b="1" dirty="0"/>
          </a:p>
          <a:p>
            <a:pPr algn="ctr"/>
            <a:endParaRPr lang="en-GB" sz="2200" b="1" dirty="0"/>
          </a:p>
          <a:p>
            <a:pPr algn="ctr"/>
            <a:endParaRPr lang="en-GB" sz="2200" b="1" dirty="0"/>
          </a:p>
          <a:p>
            <a:pPr algn="ctr"/>
            <a:endParaRPr lang="en-GB" sz="2200" b="1" dirty="0"/>
          </a:p>
          <a:p>
            <a:pPr algn="ctr"/>
            <a:endParaRPr lang="en-GB" sz="2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57E0F5-9A27-91F8-9873-B919052752AE}"/>
              </a:ext>
            </a:extLst>
          </p:cNvPr>
          <p:cNvSpPr txBox="1"/>
          <p:nvPr/>
        </p:nvSpPr>
        <p:spPr>
          <a:xfrm>
            <a:off x="224802" y="3002922"/>
            <a:ext cx="861337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When children are praised for their </a:t>
            </a:r>
            <a:r>
              <a:rPr lang="en-GB" sz="3200" b="1" dirty="0">
                <a:solidFill>
                  <a:srgbClr val="FF0000"/>
                </a:solidFill>
              </a:rPr>
              <a:t>effort</a:t>
            </a:r>
            <a:r>
              <a:rPr lang="en-GB" sz="3200" dirty="0"/>
              <a:t>, they learn that  hard work and persistence are valuable. </a:t>
            </a:r>
          </a:p>
          <a:p>
            <a:pPr algn="ctr"/>
            <a:endParaRPr lang="en-GB" sz="3200" dirty="0"/>
          </a:p>
          <a:p>
            <a:pPr algn="ctr"/>
            <a:r>
              <a:rPr lang="en-GB" sz="3200" dirty="0"/>
              <a:t>This fosters a growth mindset, where they believe </a:t>
            </a:r>
            <a:r>
              <a:rPr lang="en-GB" sz="3200" b="1" dirty="0">
                <a:solidFill>
                  <a:srgbClr val="FF0000"/>
                </a:solidFill>
              </a:rPr>
              <a:t>their abilities can be developed over time</a:t>
            </a:r>
            <a:r>
              <a:rPr lang="en-GB" sz="3200" dirty="0"/>
              <a:t> through learning and practice</a:t>
            </a:r>
            <a:endParaRPr lang="en-GB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F6CF16-BAD6-1D7B-27EF-34A75A1E8BDD}"/>
              </a:ext>
            </a:extLst>
          </p:cNvPr>
          <p:cNvSpPr txBox="1"/>
          <p:nvPr/>
        </p:nvSpPr>
        <p:spPr>
          <a:xfrm>
            <a:off x="2313760" y="2112893"/>
            <a:ext cx="5864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9900"/>
                </a:solidFill>
                <a:latin typeface="Algerian" panose="04020705040A02060702" pitchFamily="82" charset="0"/>
              </a:rPr>
              <a:t>Growth Mindset </a:t>
            </a:r>
          </a:p>
        </p:txBody>
      </p:sp>
    </p:spTree>
    <p:extLst>
      <p:ext uri="{BB962C8B-B14F-4D97-AF65-F5344CB8AC3E}">
        <p14:creationId xmlns:p14="http://schemas.microsoft.com/office/powerpoint/2010/main" val="3990757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948571-0FCB-E7DB-0E72-718BAE330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0D50AF8-1CFA-6321-2A43-401A1BD13C35}"/>
              </a:ext>
            </a:extLst>
          </p:cNvPr>
          <p:cNvSpPr/>
          <p:nvPr/>
        </p:nvSpPr>
        <p:spPr>
          <a:xfrm>
            <a:off x="61903" y="-1"/>
            <a:ext cx="1609735" cy="6858001"/>
          </a:xfrm>
          <a:prstGeom prst="rect">
            <a:avLst/>
          </a:prstGeom>
          <a:solidFill>
            <a:srgbClr val="101C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CF94A0-BE0F-CEEF-58FD-E8E8252DB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0742" y="5531081"/>
            <a:ext cx="1089354" cy="12449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C7B4EA-2B12-BAB4-0994-9C7100B1A6AA}"/>
              </a:ext>
            </a:extLst>
          </p:cNvPr>
          <p:cNvSpPr txBox="1"/>
          <p:nvPr/>
        </p:nvSpPr>
        <p:spPr>
          <a:xfrm>
            <a:off x="9058278" y="2886394"/>
            <a:ext cx="29575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….restoring the self confidence of the Nigerian child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7034897-2759-0650-F0D7-0519C39ED1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2213" y="328595"/>
            <a:ext cx="1314450" cy="13144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CB1FD32-E6FC-6074-BF11-6332DE08DD19}"/>
              </a:ext>
            </a:extLst>
          </p:cNvPr>
          <p:cNvSpPr txBox="1"/>
          <p:nvPr/>
        </p:nvSpPr>
        <p:spPr>
          <a:xfrm rot="16200000">
            <a:off x="-2030125" y="3218477"/>
            <a:ext cx="5831868" cy="707886"/>
          </a:xfrm>
          <a:prstGeom prst="rect">
            <a:avLst/>
          </a:prstGeom>
          <a:solidFill>
            <a:srgbClr val="101C1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4">
                    <a:lumMod val="75000"/>
                  </a:schemeClr>
                </a:solidFill>
              </a:rPr>
              <a:t>Cultivating Resilience and Growth in Secondary School Students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2ADC5D9-3D6A-0A35-D4CE-9C40C930FC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8525" y="557213"/>
            <a:ext cx="6275380" cy="1728787"/>
          </a:xfrm>
        </p:spPr>
        <p:txBody>
          <a:bodyPr>
            <a:normAutofit fontScale="90000"/>
          </a:bodyPr>
          <a:lstStyle/>
          <a:p>
            <a:pPr algn="ctr"/>
            <a:r>
              <a:rPr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Praising Efforts Over Results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F4107D-418E-8168-7E17-A47A7998F2CB}"/>
              </a:ext>
            </a:extLst>
          </p:cNvPr>
          <p:cNvSpPr txBox="1"/>
          <p:nvPr/>
        </p:nvSpPr>
        <p:spPr>
          <a:xfrm>
            <a:off x="2168525" y="3457568"/>
            <a:ext cx="5046663" cy="369332"/>
          </a:xfrm>
          <a:prstGeom prst="rect">
            <a:avLst/>
          </a:prstGeom>
          <a:solidFill>
            <a:srgbClr val="2A3A32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23FF81-C31E-5AE1-0F60-EF978766BC3B}"/>
              </a:ext>
            </a:extLst>
          </p:cNvPr>
          <p:cNvSpPr txBox="1"/>
          <p:nvPr/>
        </p:nvSpPr>
        <p:spPr>
          <a:xfrm>
            <a:off x="2242313" y="3341628"/>
            <a:ext cx="5864237" cy="830997"/>
          </a:xfrm>
          <a:prstGeom prst="rect">
            <a:avLst/>
          </a:prstGeom>
          <a:solidFill>
            <a:srgbClr val="2B3A3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9900"/>
                </a:solidFill>
                <a:latin typeface="Algerian" panose="04020705040A02060702" pitchFamily="82" charset="0"/>
              </a:rPr>
              <a:t>RESILIENCE </a:t>
            </a:r>
          </a:p>
        </p:txBody>
      </p:sp>
    </p:spTree>
    <p:extLst>
      <p:ext uri="{BB962C8B-B14F-4D97-AF65-F5344CB8AC3E}">
        <p14:creationId xmlns:p14="http://schemas.microsoft.com/office/powerpoint/2010/main" val="3884645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40348A-5C1E-F29C-1F32-DDE3F1BA1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ECF01CD-82A8-DEEE-9E22-56D9B7295C88}"/>
              </a:ext>
            </a:extLst>
          </p:cNvPr>
          <p:cNvSpPr/>
          <p:nvPr/>
        </p:nvSpPr>
        <p:spPr>
          <a:xfrm>
            <a:off x="61903" y="-1"/>
            <a:ext cx="1609735" cy="6858001"/>
          </a:xfrm>
          <a:prstGeom prst="rect">
            <a:avLst/>
          </a:prstGeom>
          <a:solidFill>
            <a:srgbClr val="101C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44CF2C-2C60-12AC-418B-7E2D1DCC1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0742" y="5531081"/>
            <a:ext cx="1089354" cy="12449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9D2AA22-116C-C241-80F2-18CB89E19159}"/>
              </a:ext>
            </a:extLst>
          </p:cNvPr>
          <p:cNvSpPr txBox="1"/>
          <p:nvPr/>
        </p:nvSpPr>
        <p:spPr>
          <a:xfrm>
            <a:off x="9058278" y="2886394"/>
            <a:ext cx="29575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….restoring the self confidence of the Nigerian child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98C6043-4744-D444-6A7C-FAB56601AB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2213" y="328595"/>
            <a:ext cx="1314450" cy="13144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E444726-322F-46E5-7435-9FD59E79E3E5}"/>
              </a:ext>
            </a:extLst>
          </p:cNvPr>
          <p:cNvSpPr txBox="1"/>
          <p:nvPr/>
        </p:nvSpPr>
        <p:spPr>
          <a:xfrm rot="16200000">
            <a:off x="-2030125" y="3218477"/>
            <a:ext cx="5831868" cy="707886"/>
          </a:xfrm>
          <a:prstGeom prst="rect">
            <a:avLst/>
          </a:prstGeom>
          <a:solidFill>
            <a:srgbClr val="101C1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4">
                    <a:lumMod val="75000"/>
                  </a:schemeClr>
                </a:solidFill>
              </a:rPr>
              <a:t>Cultivating Resilience and Growth in Secondary School Students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D7DE19E-E7E8-7593-7617-BA05CCEB61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8525" y="300029"/>
            <a:ext cx="6275380" cy="1728787"/>
          </a:xfrm>
        </p:spPr>
        <p:txBody>
          <a:bodyPr>
            <a:normAutofit fontScale="90000"/>
          </a:bodyPr>
          <a:lstStyle/>
          <a:p>
            <a:pPr algn="ctr"/>
            <a:r>
              <a:rPr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Praising Efforts Over Results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1C028E-437B-552B-6CB1-CE865F9FC96D}"/>
              </a:ext>
            </a:extLst>
          </p:cNvPr>
          <p:cNvSpPr txBox="1"/>
          <p:nvPr/>
        </p:nvSpPr>
        <p:spPr>
          <a:xfrm>
            <a:off x="2168525" y="3457568"/>
            <a:ext cx="5046663" cy="369332"/>
          </a:xfrm>
          <a:prstGeom prst="rect">
            <a:avLst/>
          </a:prstGeom>
          <a:solidFill>
            <a:srgbClr val="2A3A32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4374B4-E314-3D2E-86F3-AAC18B509681}"/>
              </a:ext>
            </a:extLst>
          </p:cNvPr>
          <p:cNvSpPr txBox="1"/>
          <p:nvPr/>
        </p:nvSpPr>
        <p:spPr>
          <a:xfrm>
            <a:off x="2242313" y="3341628"/>
            <a:ext cx="6275380" cy="1569660"/>
          </a:xfrm>
          <a:prstGeom prst="rect">
            <a:avLst/>
          </a:prstGeom>
          <a:solidFill>
            <a:srgbClr val="2B3A3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9900"/>
                </a:solidFill>
                <a:latin typeface="Algerian" panose="04020705040A02060702" pitchFamily="82" charset="0"/>
              </a:rPr>
              <a:t>WHAT IS RESILIENCE ? </a:t>
            </a:r>
          </a:p>
        </p:txBody>
      </p:sp>
    </p:spTree>
    <p:extLst>
      <p:ext uri="{BB962C8B-B14F-4D97-AF65-F5344CB8AC3E}">
        <p14:creationId xmlns:p14="http://schemas.microsoft.com/office/powerpoint/2010/main" val="627028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35FA89-E3F1-13A8-E554-28B501597C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7E9B465-0929-74C5-8FEC-CBC4B3E1DE00}"/>
              </a:ext>
            </a:extLst>
          </p:cNvPr>
          <p:cNvSpPr/>
          <p:nvPr/>
        </p:nvSpPr>
        <p:spPr>
          <a:xfrm>
            <a:off x="61903" y="-1"/>
            <a:ext cx="1609735" cy="6858001"/>
          </a:xfrm>
          <a:prstGeom prst="rect">
            <a:avLst/>
          </a:prstGeom>
          <a:solidFill>
            <a:srgbClr val="101C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DFB378-9FB0-11F1-F8E2-73B36EA7A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0742" y="5531081"/>
            <a:ext cx="1089354" cy="12449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1FAC47-CC4E-852F-65B2-0F0E4290BF6A}"/>
              </a:ext>
            </a:extLst>
          </p:cNvPr>
          <p:cNvSpPr txBox="1"/>
          <p:nvPr/>
        </p:nvSpPr>
        <p:spPr>
          <a:xfrm>
            <a:off x="9058278" y="2886394"/>
            <a:ext cx="29575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….restoring the self confidence of the Nigerian child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AEC1504-46BE-9839-4D7B-AD0E6ED6B4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2213" y="328595"/>
            <a:ext cx="1314450" cy="13144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8E695C5-8544-3BF8-93FF-B4B18D56A7EC}"/>
              </a:ext>
            </a:extLst>
          </p:cNvPr>
          <p:cNvSpPr txBox="1"/>
          <p:nvPr/>
        </p:nvSpPr>
        <p:spPr>
          <a:xfrm rot="16200000">
            <a:off x="-2030125" y="3218477"/>
            <a:ext cx="5831868" cy="707886"/>
          </a:xfrm>
          <a:prstGeom prst="rect">
            <a:avLst/>
          </a:prstGeom>
          <a:solidFill>
            <a:srgbClr val="101C1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4">
                    <a:lumMod val="75000"/>
                  </a:schemeClr>
                </a:solidFill>
              </a:rPr>
              <a:t>Cultivating Resilience and Growth in Secondary School Students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817792-7986-DA23-FE3A-86792DB41136}"/>
              </a:ext>
            </a:extLst>
          </p:cNvPr>
          <p:cNvSpPr txBox="1"/>
          <p:nvPr/>
        </p:nvSpPr>
        <p:spPr>
          <a:xfrm>
            <a:off x="2168525" y="3457568"/>
            <a:ext cx="5046663" cy="369332"/>
          </a:xfrm>
          <a:prstGeom prst="rect">
            <a:avLst/>
          </a:prstGeom>
          <a:solidFill>
            <a:srgbClr val="2A3A32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AECDB3-CA81-FD46-3546-58EED89D8FEB}"/>
              </a:ext>
            </a:extLst>
          </p:cNvPr>
          <p:cNvSpPr txBox="1"/>
          <p:nvPr/>
        </p:nvSpPr>
        <p:spPr>
          <a:xfrm>
            <a:off x="1985138" y="570321"/>
            <a:ext cx="6275380" cy="830997"/>
          </a:xfrm>
          <a:prstGeom prst="rect">
            <a:avLst/>
          </a:prstGeom>
          <a:solidFill>
            <a:srgbClr val="2B3A3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9900"/>
                </a:solidFill>
                <a:latin typeface="Algerian" panose="04020705040A02060702" pitchFamily="82" charset="0"/>
              </a:rPr>
              <a:t>RESILIENCE </a:t>
            </a:r>
          </a:p>
        </p:txBody>
      </p:sp>
      <p:pic>
        <p:nvPicPr>
          <p:cNvPr id="2052" name="Picture 4" descr="Resilience versus stress management – what is the difference, and where do  I need to focus? - Wellbeing at Work">
            <a:extLst>
              <a:ext uri="{FF2B5EF4-FFF2-40B4-BE49-F238E27FC236}">
                <a16:creationId xmlns:a16="http://schemas.microsoft.com/office/drawing/2014/main" id="{0999A8A3-E4ED-8CE3-4322-603D844AE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657" y="1749972"/>
            <a:ext cx="6937293" cy="462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840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010A0B-5DAC-F005-77EC-3DAA740CF7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36CB883-C7E5-3C42-7ACA-621268ED63DD}"/>
              </a:ext>
            </a:extLst>
          </p:cNvPr>
          <p:cNvSpPr/>
          <p:nvPr/>
        </p:nvSpPr>
        <p:spPr>
          <a:xfrm>
            <a:off x="61903" y="-1"/>
            <a:ext cx="1609735" cy="6858001"/>
          </a:xfrm>
          <a:prstGeom prst="rect">
            <a:avLst/>
          </a:prstGeom>
          <a:solidFill>
            <a:srgbClr val="101C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DB16C1-18F0-E4FF-E1C5-37BAF189E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0742" y="5531081"/>
            <a:ext cx="1089354" cy="12449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A0A0C7-D5A0-BA95-2108-80064CB3FC6D}"/>
              </a:ext>
            </a:extLst>
          </p:cNvPr>
          <p:cNvSpPr txBox="1"/>
          <p:nvPr/>
        </p:nvSpPr>
        <p:spPr>
          <a:xfrm>
            <a:off x="9058278" y="2886394"/>
            <a:ext cx="29575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….restoring the self confidence of the Nigerian child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1122DA1-206E-0161-956D-063F4362B7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2213" y="328595"/>
            <a:ext cx="1314450" cy="13144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3505E9A-E85E-91B9-5C92-0AC13F7F058B}"/>
              </a:ext>
            </a:extLst>
          </p:cNvPr>
          <p:cNvSpPr txBox="1"/>
          <p:nvPr/>
        </p:nvSpPr>
        <p:spPr>
          <a:xfrm rot="16200000">
            <a:off x="-2030125" y="3218477"/>
            <a:ext cx="5831868" cy="707886"/>
          </a:xfrm>
          <a:prstGeom prst="rect">
            <a:avLst/>
          </a:prstGeom>
          <a:solidFill>
            <a:srgbClr val="101C1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4">
                    <a:lumMod val="75000"/>
                  </a:schemeClr>
                </a:solidFill>
              </a:rPr>
              <a:t>Cultivating Resilience and Growth in Secondary School Students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39578F-E69A-F87D-49D3-D327E28A74C1}"/>
              </a:ext>
            </a:extLst>
          </p:cNvPr>
          <p:cNvSpPr txBox="1"/>
          <p:nvPr/>
        </p:nvSpPr>
        <p:spPr>
          <a:xfrm>
            <a:off x="2168525" y="3457568"/>
            <a:ext cx="5046663" cy="369332"/>
          </a:xfrm>
          <a:prstGeom prst="rect">
            <a:avLst/>
          </a:prstGeom>
          <a:solidFill>
            <a:srgbClr val="2A3A32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026" name="Picture 2" descr="Exploring The Different Meanings of Resilience – The Helix Foundation">
            <a:extLst>
              <a:ext uri="{FF2B5EF4-FFF2-40B4-BE49-F238E27FC236}">
                <a16:creationId xmlns:a16="http://schemas.microsoft.com/office/drawing/2014/main" id="{B9D19BAC-B62A-8C35-9107-15B85BABB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19" y="2437556"/>
            <a:ext cx="6891781" cy="346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8D709DF-A9DB-C84D-78C5-20E5379EF9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25C35C-7656-3072-D426-63A0BA3E52D7}"/>
              </a:ext>
            </a:extLst>
          </p:cNvPr>
          <p:cNvSpPr txBox="1"/>
          <p:nvPr/>
        </p:nvSpPr>
        <p:spPr>
          <a:xfrm>
            <a:off x="1985138" y="570321"/>
            <a:ext cx="6275380" cy="830997"/>
          </a:xfrm>
          <a:prstGeom prst="rect">
            <a:avLst/>
          </a:prstGeom>
          <a:solidFill>
            <a:srgbClr val="2B3A3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9900"/>
                </a:solidFill>
                <a:latin typeface="Algerian" panose="04020705040A02060702" pitchFamily="82" charset="0"/>
              </a:rPr>
              <a:t>RESILIENCE </a:t>
            </a:r>
          </a:p>
        </p:txBody>
      </p:sp>
    </p:spTree>
    <p:extLst>
      <p:ext uri="{BB962C8B-B14F-4D97-AF65-F5344CB8AC3E}">
        <p14:creationId xmlns:p14="http://schemas.microsoft.com/office/powerpoint/2010/main" val="2053956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44D904-A58E-34C3-5EC4-76CAA4082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BC52D3D-34D4-E72A-7175-4227B96B0AAD}"/>
              </a:ext>
            </a:extLst>
          </p:cNvPr>
          <p:cNvSpPr/>
          <p:nvPr/>
        </p:nvSpPr>
        <p:spPr>
          <a:xfrm>
            <a:off x="61903" y="-1"/>
            <a:ext cx="1609735" cy="6858001"/>
          </a:xfrm>
          <a:prstGeom prst="rect">
            <a:avLst/>
          </a:prstGeom>
          <a:solidFill>
            <a:srgbClr val="101C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1D8704-469C-38A1-A741-BB5DAA149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0742" y="5531081"/>
            <a:ext cx="1089354" cy="12449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FEB26D5-F0D6-73C7-BDB3-FC730E86F6BF}"/>
              </a:ext>
            </a:extLst>
          </p:cNvPr>
          <p:cNvSpPr txBox="1"/>
          <p:nvPr/>
        </p:nvSpPr>
        <p:spPr>
          <a:xfrm>
            <a:off x="9058278" y="2886394"/>
            <a:ext cx="29575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….restoring the self confidence of the Nigerian child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200943-5A9F-1151-72BA-C7FC0DD27E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2213" y="328595"/>
            <a:ext cx="1314450" cy="13144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FFDBA2D-889A-9BB4-80B2-093F1F11AB0A}"/>
              </a:ext>
            </a:extLst>
          </p:cNvPr>
          <p:cNvSpPr txBox="1"/>
          <p:nvPr/>
        </p:nvSpPr>
        <p:spPr>
          <a:xfrm rot="16200000">
            <a:off x="-2030125" y="3218477"/>
            <a:ext cx="5831868" cy="707886"/>
          </a:xfrm>
          <a:prstGeom prst="rect">
            <a:avLst/>
          </a:prstGeom>
          <a:solidFill>
            <a:srgbClr val="101C1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4">
                    <a:lumMod val="75000"/>
                  </a:schemeClr>
                </a:solidFill>
              </a:rPr>
              <a:t>Cultivating Resilience and Growth in Secondary School Students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C04229-D313-8DC6-7F88-52C983BD4BAF}"/>
              </a:ext>
            </a:extLst>
          </p:cNvPr>
          <p:cNvSpPr txBox="1"/>
          <p:nvPr/>
        </p:nvSpPr>
        <p:spPr>
          <a:xfrm>
            <a:off x="2168525" y="3457568"/>
            <a:ext cx="5046663" cy="369332"/>
          </a:xfrm>
          <a:prstGeom prst="rect">
            <a:avLst/>
          </a:prstGeom>
          <a:solidFill>
            <a:srgbClr val="2A3A32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3074" name="Picture 2" descr="Is 'Resilience' a Positive Descriptive or an Insidious Bias? - The  Rheumatologist">
            <a:extLst>
              <a:ext uri="{FF2B5EF4-FFF2-40B4-BE49-F238E27FC236}">
                <a16:creationId xmlns:a16="http://schemas.microsoft.com/office/drawing/2014/main" id="{CB204B53-9BC7-BFE5-FFD2-FEC468A65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034" y="1401318"/>
            <a:ext cx="5928484" cy="516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641FE9-C84E-1925-2E13-E1723E2620CE}"/>
              </a:ext>
            </a:extLst>
          </p:cNvPr>
          <p:cNvSpPr txBox="1"/>
          <p:nvPr/>
        </p:nvSpPr>
        <p:spPr>
          <a:xfrm>
            <a:off x="1985138" y="570321"/>
            <a:ext cx="6275380" cy="830997"/>
          </a:xfrm>
          <a:prstGeom prst="rect">
            <a:avLst/>
          </a:prstGeom>
          <a:solidFill>
            <a:srgbClr val="2B3A3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9900"/>
                </a:solidFill>
                <a:latin typeface="Algerian" panose="04020705040A02060702" pitchFamily="82" charset="0"/>
              </a:rPr>
              <a:t>RESILIENCE </a:t>
            </a:r>
          </a:p>
        </p:txBody>
      </p:sp>
    </p:spTree>
    <p:extLst>
      <p:ext uri="{BB962C8B-B14F-4D97-AF65-F5344CB8AC3E}">
        <p14:creationId xmlns:p14="http://schemas.microsoft.com/office/powerpoint/2010/main" val="3750312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70D6F0-64B5-CA5B-68C0-5EFE8D364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E37029D-2F85-8868-5F8E-1279F4F47825}"/>
              </a:ext>
            </a:extLst>
          </p:cNvPr>
          <p:cNvSpPr/>
          <p:nvPr/>
        </p:nvSpPr>
        <p:spPr>
          <a:xfrm>
            <a:off x="61903" y="-1"/>
            <a:ext cx="1609735" cy="6858001"/>
          </a:xfrm>
          <a:prstGeom prst="rect">
            <a:avLst/>
          </a:prstGeom>
          <a:solidFill>
            <a:srgbClr val="101C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6AB9B0-016F-2B39-9997-8333A719D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0742" y="5531081"/>
            <a:ext cx="1089354" cy="12449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CBCA7D-F99B-2089-D86B-1DE98D6413F4}"/>
              </a:ext>
            </a:extLst>
          </p:cNvPr>
          <p:cNvSpPr txBox="1"/>
          <p:nvPr/>
        </p:nvSpPr>
        <p:spPr>
          <a:xfrm>
            <a:off x="9058278" y="2886394"/>
            <a:ext cx="29575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….restoring the self confidence of the Nigerian child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BFB4C5E-8376-BBE0-1585-51D154CC2C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2213" y="328595"/>
            <a:ext cx="1314450" cy="13144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935F811-E552-17ED-33B0-7576AEA42940}"/>
              </a:ext>
            </a:extLst>
          </p:cNvPr>
          <p:cNvSpPr txBox="1"/>
          <p:nvPr/>
        </p:nvSpPr>
        <p:spPr>
          <a:xfrm rot="16200000">
            <a:off x="-2030125" y="3218477"/>
            <a:ext cx="5831868" cy="707886"/>
          </a:xfrm>
          <a:prstGeom prst="rect">
            <a:avLst/>
          </a:prstGeom>
          <a:solidFill>
            <a:srgbClr val="101C1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4">
                    <a:lumMod val="75000"/>
                  </a:schemeClr>
                </a:solidFill>
              </a:rPr>
              <a:t>Cultivating Resilience and Growth in Secondary School Students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908ABA-5835-3448-4E36-BF65C14BA2F7}"/>
              </a:ext>
            </a:extLst>
          </p:cNvPr>
          <p:cNvSpPr txBox="1"/>
          <p:nvPr/>
        </p:nvSpPr>
        <p:spPr>
          <a:xfrm>
            <a:off x="2168525" y="3457568"/>
            <a:ext cx="5046663" cy="369332"/>
          </a:xfrm>
          <a:prstGeom prst="rect">
            <a:avLst/>
          </a:prstGeom>
          <a:solidFill>
            <a:srgbClr val="2A3A32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4098" name="Picture 2" descr="Resilience in Positive Psychology: How to Bounce Back">
            <a:extLst>
              <a:ext uri="{FF2B5EF4-FFF2-40B4-BE49-F238E27FC236}">
                <a16:creationId xmlns:a16="http://schemas.microsoft.com/office/drawing/2014/main" id="{DE5D4E97-7DD7-D3A4-3C87-E811F1819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490" y="1785916"/>
            <a:ext cx="702945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81436D-D568-3D31-66C5-E70EE22CCB2F}"/>
              </a:ext>
            </a:extLst>
          </p:cNvPr>
          <p:cNvSpPr txBox="1"/>
          <p:nvPr/>
        </p:nvSpPr>
        <p:spPr>
          <a:xfrm>
            <a:off x="1985138" y="570321"/>
            <a:ext cx="6275380" cy="830997"/>
          </a:xfrm>
          <a:prstGeom prst="rect">
            <a:avLst/>
          </a:prstGeom>
          <a:solidFill>
            <a:srgbClr val="2B3A3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9900"/>
                </a:solidFill>
                <a:latin typeface="Algerian" panose="04020705040A02060702" pitchFamily="82" charset="0"/>
              </a:rPr>
              <a:t>RESILIENCE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A07A3C-00B7-9FB6-D3D3-DF5C891672D4}"/>
              </a:ext>
            </a:extLst>
          </p:cNvPr>
          <p:cNvSpPr txBox="1"/>
          <p:nvPr/>
        </p:nvSpPr>
        <p:spPr>
          <a:xfrm>
            <a:off x="3443393" y="5531081"/>
            <a:ext cx="3143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FF00"/>
                </a:solidFill>
              </a:rPr>
              <a:t>Describe the picture</a:t>
            </a:r>
          </a:p>
        </p:txBody>
      </p:sp>
    </p:spTree>
    <p:extLst>
      <p:ext uri="{BB962C8B-B14F-4D97-AF65-F5344CB8AC3E}">
        <p14:creationId xmlns:p14="http://schemas.microsoft.com/office/powerpoint/2010/main" val="1966293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5D111-2561-E9E3-FB7D-C96C20BE7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96741-C7B6-56E3-14C1-A2B6B1453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How Children Develop Resilience: The Power Of Praising Effort">
            <a:extLst>
              <a:ext uri="{FF2B5EF4-FFF2-40B4-BE49-F238E27FC236}">
                <a16:creationId xmlns:a16="http://schemas.microsoft.com/office/drawing/2014/main" id="{2B20E3B8-E8B0-ED54-EF27-10EB16E26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6227" y="0"/>
            <a:ext cx="127222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279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CE8D46-0263-9C45-9B4A-E124F0FB5C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AD2C87F-9D37-F744-7709-3E4518C11EA6}"/>
              </a:ext>
            </a:extLst>
          </p:cNvPr>
          <p:cNvSpPr/>
          <p:nvPr/>
        </p:nvSpPr>
        <p:spPr>
          <a:xfrm>
            <a:off x="61903" y="-1"/>
            <a:ext cx="1609735" cy="6858001"/>
          </a:xfrm>
          <a:prstGeom prst="rect">
            <a:avLst/>
          </a:prstGeom>
          <a:solidFill>
            <a:srgbClr val="101C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2382D8-7101-77C5-7FB1-5EDC79846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0742" y="5531081"/>
            <a:ext cx="1089354" cy="12449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5CD6A6-C3D1-1822-4B08-C6170F38B687}"/>
              </a:ext>
            </a:extLst>
          </p:cNvPr>
          <p:cNvSpPr txBox="1"/>
          <p:nvPr/>
        </p:nvSpPr>
        <p:spPr>
          <a:xfrm>
            <a:off x="9058278" y="2886394"/>
            <a:ext cx="29575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….restoring the self confidence of the Nigerian child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9247A98-B12C-B2A1-13B0-ACB6524018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2213" y="328595"/>
            <a:ext cx="1314450" cy="13144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C76653E-FACD-4C67-F527-DD5A344319FF}"/>
              </a:ext>
            </a:extLst>
          </p:cNvPr>
          <p:cNvSpPr txBox="1"/>
          <p:nvPr/>
        </p:nvSpPr>
        <p:spPr>
          <a:xfrm rot="16200000">
            <a:off x="-2030125" y="3218477"/>
            <a:ext cx="5831868" cy="707886"/>
          </a:xfrm>
          <a:prstGeom prst="rect">
            <a:avLst/>
          </a:prstGeom>
          <a:solidFill>
            <a:srgbClr val="101C1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4">
                    <a:lumMod val="75000"/>
                  </a:schemeClr>
                </a:solidFill>
              </a:rPr>
              <a:t>Cultivating Resilience and Growth in Secondary School Students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85620D-2A7D-F8C2-89A1-5C2992574B26}"/>
              </a:ext>
            </a:extLst>
          </p:cNvPr>
          <p:cNvSpPr txBox="1"/>
          <p:nvPr/>
        </p:nvSpPr>
        <p:spPr>
          <a:xfrm>
            <a:off x="2168525" y="3457568"/>
            <a:ext cx="5046663" cy="369332"/>
          </a:xfrm>
          <a:prstGeom prst="rect">
            <a:avLst/>
          </a:prstGeom>
          <a:solidFill>
            <a:srgbClr val="2A3A32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4098" name="Picture 2" descr="Resilience in Positive Psychology: How to Bounce Back">
            <a:extLst>
              <a:ext uri="{FF2B5EF4-FFF2-40B4-BE49-F238E27FC236}">
                <a16:creationId xmlns:a16="http://schemas.microsoft.com/office/drawing/2014/main" id="{698F5FDC-A62E-2FFB-F5E4-91E97F964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490" y="1785916"/>
            <a:ext cx="702945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9B83EA-F3DF-AAC1-9667-AC9524796B0D}"/>
              </a:ext>
            </a:extLst>
          </p:cNvPr>
          <p:cNvSpPr txBox="1"/>
          <p:nvPr/>
        </p:nvSpPr>
        <p:spPr>
          <a:xfrm>
            <a:off x="1985138" y="570321"/>
            <a:ext cx="6275380" cy="830997"/>
          </a:xfrm>
          <a:prstGeom prst="rect">
            <a:avLst/>
          </a:prstGeom>
          <a:solidFill>
            <a:srgbClr val="2B3A3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9900"/>
                </a:solidFill>
                <a:latin typeface="Algerian" panose="04020705040A02060702" pitchFamily="82" charset="0"/>
              </a:rPr>
              <a:t>RESILIENCE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295E1F-9D4E-5B2A-4A0F-6590DC7A703D}"/>
              </a:ext>
            </a:extLst>
          </p:cNvPr>
          <p:cNvSpPr txBox="1"/>
          <p:nvPr/>
        </p:nvSpPr>
        <p:spPr>
          <a:xfrm>
            <a:off x="2701205" y="5531081"/>
            <a:ext cx="4628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FF00"/>
                </a:solidFill>
              </a:rPr>
              <a:t>What can you say of this tree?</a:t>
            </a:r>
          </a:p>
        </p:txBody>
      </p:sp>
    </p:spTree>
    <p:extLst>
      <p:ext uri="{BB962C8B-B14F-4D97-AF65-F5344CB8AC3E}">
        <p14:creationId xmlns:p14="http://schemas.microsoft.com/office/powerpoint/2010/main" val="40003854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A8401E-D9DE-C5C5-4086-C5D2DE763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EDF0A75-3B75-A395-AEAB-200F6961F6E2}"/>
              </a:ext>
            </a:extLst>
          </p:cNvPr>
          <p:cNvSpPr/>
          <p:nvPr/>
        </p:nvSpPr>
        <p:spPr>
          <a:xfrm>
            <a:off x="61903" y="-1"/>
            <a:ext cx="1609735" cy="6858001"/>
          </a:xfrm>
          <a:prstGeom prst="rect">
            <a:avLst/>
          </a:prstGeom>
          <a:solidFill>
            <a:srgbClr val="101C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69EEC7-BB02-A36C-7207-54C64DF9F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0742" y="5531081"/>
            <a:ext cx="1089354" cy="12449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3934467-FB2A-B522-2923-B1C79F450800}"/>
              </a:ext>
            </a:extLst>
          </p:cNvPr>
          <p:cNvSpPr txBox="1"/>
          <p:nvPr/>
        </p:nvSpPr>
        <p:spPr>
          <a:xfrm>
            <a:off x="9058278" y="2886394"/>
            <a:ext cx="29575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….restoring the self confidence of the Nigerian child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7DD8A87-6005-A4EA-F09A-F829A817B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2213" y="328595"/>
            <a:ext cx="1314450" cy="13144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B9C8A96-3D22-8280-C0C4-84FFA48CDA90}"/>
              </a:ext>
            </a:extLst>
          </p:cNvPr>
          <p:cNvSpPr txBox="1"/>
          <p:nvPr/>
        </p:nvSpPr>
        <p:spPr>
          <a:xfrm rot="16200000">
            <a:off x="-2030125" y="3218477"/>
            <a:ext cx="5831868" cy="707886"/>
          </a:xfrm>
          <a:prstGeom prst="rect">
            <a:avLst/>
          </a:prstGeom>
          <a:solidFill>
            <a:srgbClr val="101C1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4">
                    <a:lumMod val="75000"/>
                  </a:schemeClr>
                </a:solidFill>
              </a:rPr>
              <a:t>Cultivating Resilience and Growth in Secondary School Students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F30106-ABA0-48ED-6D09-E38352EA670B}"/>
              </a:ext>
            </a:extLst>
          </p:cNvPr>
          <p:cNvSpPr txBox="1"/>
          <p:nvPr/>
        </p:nvSpPr>
        <p:spPr>
          <a:xfrm>
            <a:off x="2168525" y="3457568"/>
            <a:ext cx="5046663" cy="369332"/>
          </a:xfrm>
          <a:prstGeom prst="rect">
            <a:avLst/>
          </a:prstGeom>
          <a:solidFill>
            <a:srgbClr val="2A3A32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4098" name="Picture 2" descr="Resilience in Positive Psychology: How to Bounce Back">
            <a:extLst>
              <a:ext uri="{FF2B5EF4-FFF2-40B4-BE49-F238E27FC236}">
                <a16:creationId xmlns:a16="http://schemas.microsoft.com/office/drawing/2014/main" id="{3EBB48D3-33B7-4159-89C2-A8EB11529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490" y="1785916"/>
            <a:ext cx="702945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0CB019-69DA-5678-A809-838CBE6B67CD}"/>
              </a:ext>
            </a:extLst>
          </p:cNvPr>
          <p:cNvSpPr txBox="1"/>
          <p:nvPr/>
        </p:nvSpPr>
        <p:spPr>
          <a:xfrm>
            <a:off x="1985138" y="570321"/>
            <a:ext cx="6275380" cy="830997"/>
          </a:xfrm>
          <a:prstGeom prst="rect">
            <a:avLst/>
          </a:prstGeom>
          <a:solidFill>
            <a:srgbClr val="2B3A3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9900"/>
                </a:solidFill>
                <a:latin typeface="Algerian" panose="04020705040A02060702" pitchFamily="82" charset="0"/>
              </a:rPr>
              <a:t>RESILIENCE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7CEBBF-214C-208C-3ECD-415493CE55C3}"/>
              </a:ext>
            </a:extLst>
          </p:cNvPr>
          <p:cNvSpPr txBox="1"/>
          <p:nvPr/>
        </p:nvSpPr>
        <p:spPr>
          <a:xfrm>
            <a:off x="2657118" y="5531081"/>
            <a:ext cx="4716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FF00"/>
                </a:solidFill>
              </a:rPr>
              <a:t>Can we see RESILIENCE here?</a:t>
            </a:r>
          </a:p>
        </p:txBody>
      </p:sp>
    </p:spTree>
    <p:extLst>
      <p:ext uri="{BB962C8B-B14F-4D97-AF65-F5344CB8AC3E}">
        <p14:creationId xmlns:p14="http://schemas.microsoft.com/office/powerpoint/2010/main" val="2743015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B9A72-0446-6E10-A4F4-B44F0A8D8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2FAE23E-EA5C-38C5-5F2C-62311993FDED}"/>
              </a:ext>
            </a:extLst>
          </p:cNvPr>
          <p:cNvSpPr/>
          <p:nvPr/>
        </p:nvSpPr>
        <p:spPr>
          <a:xfrm>
            <a:off x="61903" y="-1"/>
            <a:ext cx="1609735" cy="6858001"/>
          </a:xfrm>
          <a:prstGeom prst="rect">
            <a:avLst/>
          </a:prstGeom>
          <a:solidFill>
            <a:srgbClr val="101C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CBF26C-CACA-B068-9B56-C11A09650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0742" y="5531081"/>
            <a:ext cx="1089354" cy="12449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6D39449-AA2F-6B96-F026-0C50D28C3870}"/>
              </a:ext>
            </a:extLst>
          </p:cNvPr>
          <p:cNvSpPr txBox="1"/>
          <p:nvPr/>
        </p:nvSpPr>
        <p:spPr>
          <a:xfrm>
            <a:off x="9058278" y="2886394"/>
            <a:ext cx="29575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….restoring the self confidence of the Nigerian child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2985314-9AAA-7DD9-9ABB-46205DDE19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2213" y="328595"/>
            <a:ext cx="1314450" cy="13144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1F4C244-116F-B1E0-CA54-E876A6022107}"/>
              </a:ext>
            </a:extLst>
          </p:cNvPr>
          <p:cNvSpPr txBox="1"/>
          <p:nvPr/>
        </p:nvSpPr>
        <p:spPr>
          <a:xfrm rot="16200000">
            <a:off x="-2030125" y="3218477"/>
            <a:ext cx="5831868" cy="707886"/>
          </a:xfrm>
          <a:prstGeom prst="rect">
            <a:avLst/>
          </a:prstGeom>
          <a:solidFill>
            <a:srgbClr val="101C1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4">
                    <a:lumMod val="75000"/>
                  </a:schemeClr>
                </a:solidFill>
              </a:rPr>
              <a:t>Cultivating Resilience and Growth in Secondary School Students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E5A079-58F4-2414-47E9-DAF1DAAC2143}"/>
              </a:ext>
            </a:extLst>
          </p:cNvPr>
          <p:cNvSpPr txBox="1"/>
          <p:nvPr/>
        </p:nvSpPr>
        <p:spPr>
          <a:xfrm>
            <a:off x="2168525" y="3457568"/>
            <a:ext cx="5046663" cy="369332"/>
          </a:xfrm>
          <a:prstGeom prst="rect">
            <a:avLst/>
          </a:prstGeom>
          <a:solidFill>
            <a:srgbClr val="2A3A32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4098" name="Picture 2" descr="Resilience in Positive Psychology: How to Bounce Back">
            <a:extLst>
              <a:ext uri="{FF2B5EF4-FFF2-40B4-BE49-F238E27FC236}">
                <a16:creationId xmlns:a16="http://schemas.microsoft.com/office/drawing/2014/main" id="{03C5BE0D-19C8-DF3F-7CFF-9C44D21D8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490" y="1785916"/>
            <a:ext cx="702945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8A6248-0BDF-B2EF-4C39-0F5902B1C2D5}"/>
              </a:ext>
            </a:extLst>
          </p:cNvPr>
          <p:cNvSpPr txBox="1"/>
          <p:nvPr/>
        </p:nvSpPr>
        <p:spPr>
          <a:xfrm>
            <a:off x="1985138" y="570321"/>
            <a:ext cx="6275380" cy="830997"/>
          </a:xfrm>
          <a:prstGeom prst="rect">
            <a:avLst/>
          </a:prstGeom>
          <a:solidFill>
            <a:srgbClr val="2B3A3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9900"/>
                </a:solidFill>
                <a:latin typeface="Algerian" panose="04020705040A02060702" pitchFamily="82" charset="0"/>
              </a:rPr>
              <a:t>RESILIENCE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B6DA1E-D9C9-0CED-B052-EE4979E221CC}"/>
              </a:ext>
            </a:extLst>
          </p:cNvPr>
          <p:cNvSpPr txBox="1"/>
          <p:nvPr/>
        </p:nvSpPr>
        <p:spPr>
          <a:xfrm>
            <a:off x="1831263" y="5531081"/>
            <a:ext cx="63680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FF00"/>
                </a:solidFill>
              </a:rPr>
              <a:t>Against ALL ODDS, the tree is still coping.</a:t>
            </a:r>
          </a:p>
          <a:p>
            <a:pPr algn="ctr"/>
            <a:r>
              <a:rPr lang="en-GB" sz="2400" b="1" dirty="0">
                <a:solidFill>
                  <a:srgbClr val="FFFF00"/>
                </a:solidFill>
              </a:rPr>
              <a:t>Struggling to SURVIVE.</a:t>
            </a:r>
          </a:p>
          <a:p>
            <a:pPr algn="ctr"/>
            <a:r>
              <a:rPr lang="en-GB" sz="2400" b="1" dirty="0">
                <a:solidFill>
                  <a:srgbClr val="FFFF00"/>
                </a:solidFill>
              </a:rPr>
              <a:t>NOT GIVING UP!!!</a:t>
            </a:r>
          </a:p>
        </p:txBody>
      </p:sp>
    </p:spTree>
    <p:extLst>
      <p:ext uri="{BB962C8B-B14F-4D97-AF65-F5344CB8AC3E}">
        <p14:creationId xmlns:p14="http://schemas.microsoft.com/office/powerpoint/2010/main" val="36872205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5B6CC-F287-209F-8ED9-7E86BC86D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192A541-9CC3-75B9-9D91-CE896A8B68C2}"/>
              </a:ext>
            </a:extLst>
          </p:cNvPr>
          <p:cNvSpPr/>
          <p:nvPr/>
        </p:nvSpPr>
        <p:spPr>
          <a:xfrm>
            <a:off x="61903" y="-1"/>
            <a:ext cx="1609735" cy="6858001"/>
          </a:xfrm>
          <a:prstGeom prst="rect">
            <a:avLst/>
          </a:prstGeom>
          <a:solidFill>
            <a:srgbClr val="101C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A0D3AE-B23B-F928-535A-BDBAD7A40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0742" y="5531081"/>
            <a:ext cx="1089354" cy="12449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BBF7D66-4B37-58F2-F30B-7093687CCD45}"/>
              </a:ext>
            </a:extLst>
          </p:cNvPr>
          <p:cNvSpPr txBox="1"/>
          <p:nvPr/>
        </p:nvSpPr>
        <p:spPr>
          <a:xfrm>
            <a:off x="9058278" y="2886394"/>
            <a:ext cx="29575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….restoring the self confidence of the Nigerian child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FCDAFC4-1342-0FD5-9C29-79A7A6F3B6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2213" y="328595"/>
            <a:ext cx="1314450" cy="13144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974BA8E-500D-53B6-1ECE-08904D9220B6}"/>
              </a:ext>
            </a:extLst>
          </p:cNvPr>
          <p:cNvSpPr txBox="1"/>
          <p:nvPr/>
        </p:nvSpPr>
        <p:spPr>
          <a:xfrm rot="16200000">
            <a:off x="-2030125" y="3218477"/>
            <a:ext cx="5831868" cy="707886"/>
          </a:xfrm>
          <a:prstGeom prst="rect">
            <a:avLst/>
          </a:prstGeom>
          <a:solidFill>
            <a:srgbClr val="101C1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4">
                    <a:lumMod val="75000"/>
                  </a:schemeClr>
                </a:solidFill>
              </a:rPr>
              <a:t>Cultivating Resilience and Growth in Secondary School Students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E77730-0FD1-18A6-4741-3F1D885CA062}"/>
              </a:ext>
            </a:extLst>
          </p:cNvPr>
          <p:cNvSpPr txBox="1"/>
          <p:nvPr/>
        </p:nvSpPr>
        <p:spPr>
          <a:xfrm>
            <a:off x="2168525" y="3457568"/>
            <a:ext cx="5046663" cy="369332"/>
          </a:xfrm>
          <a:prstGeom prst="rect">
            <a:avLst/>
          </a:prstGeom>
          <a:solidFill>
            <a:srgbClr val="2A3A32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9351B1-D7F5-20E5-BF3F-56C5AC007506}"/>
              </a:ext>
            </a:extLst>
          </p:cNvPr>
          <p:cNvSpPr txBox="1"/>
          <p:nvPr/>
        </p:nvSpPr>
        <p:spPr>
          <a:xfrm>
            <a:off x="1985138" y="570321"/>
            <a:ext cx="6275380" cy="830997"/>
          </a:xfrm>
          <a:prstGeom prst="rect">
            <a:avLst/>
          </a:prstGeom>
          <a:solidFill>
            <a:srgbClr val="2B3A3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9900"/>
                </a:solidFill>
                <a:latin typeface="Algerian" panose="04020705040A02060702" pitchFamily="82" charset="0"/>
              </a:rPr>
              <a:t>RESILIENCE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BC0EC1-E0A5-EA3A-D385-C60FE50E6856}"/>
              </a:ext>
            </a:extLst>
          </p:cNvPr>
          <p:cNvSpPr txBox="1"/>
          <p:nvPr/>
        </p:nvSpPr>
        <p:spPr>
          <a:xfrm>
            <a:off x="2016173" y="2502110"/>
            <a:ext cx="6112571" cy="2791790"/>
          </a:xfrm>
          <a:prstGeom prst="rect">
            <a:avLst/>
          </a:prstGeom>
          <a:solidFill>
            <a:srgbClr val="2A3A32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b="1" dirty="0">
                <a:latin typeface="Arial Narrow" panose="020B0606020202030204" pitchFamily="34" charset="0"/>
              </a:rPr>
              <a:t>Resilience is the ability to adapt well to difficult </a:t>
            </a:r>
          </a:p>
          <a:p>
            <a:pPr algn="ctr">
              <a:lnSpc>
                <a:spcPct val="150000"/>
              </a:lnSpc>
            </a:pPr>
            <a:r>
              <a:rPr lang="en-GB" sz="2400" b="1" dirty="0">
                <a:latin typeface="Arial Narrow" panose="020B0606020202030204" pitchFamily="34" charset="0"/>
              </a:rPr>
              <a:t>situations, challenges, or stressful events, often </a:t>
            </a:r>
          </a:p>
          <a:p>
            <a:pPr algn="ctr">
              <a:lnSpc>
                <a:spcPct val="150000"/>
              </a:lnSpc>
            </a:pPr>
            <a:r>
              <a:rPr lang="en-GB" sz="2400" b="1" dirty="0">
                <a:latin typeface="Arial Narrow" panose="020B0606020202030204" pitchFamily="34" charset="0"/>
              </a:rPr>
              <a:t>involving bouncing back from adversity and </a:t>
            </a:r>
          </a:p>
          <a:p>
            <a:pPr algn="ctr">
              <a:lnSpc>
                <a:spcPct val="150000"/>
              </a:lnSpc>
            </a:pPr>
            <a:r>
              <a:rPr lang="en-GB" sz="2400" b="1" dirty="0">
                <a:latin typeface="Arial Narrow" panose="020B0606020202030204" pitchFamily="34" charset="0"/>
              </a:rPr>
              <a:t>maintaining mental, emotional, and</a:t>
            </a:r>
          </a:p>
          <a:p>
            <a:pPr algn="ctr">
              <a:lnSpc>
                <a:spcPct val="150000"/>
              </a:lnSpc>
            </a:pPr>
            <a:r>
              <a:rPr lang="en-GB" sz="2400" b="1" dirty="0">
                <a:latin typeface="Arial Narrow" panose="020B0606020202030204" pitchFamily="34" charset="0"/>
              </a:rPr>
              <a:t> </a:t>
            </a:r>
            <a:r>
              <a:rPr lang="en-GB" sz="2400" b="1" dirty="0" err="1">
                <a:latin typeface="Arial Narrow" panose="020B0606020202030204" pitchFamily="34" charset="0"/>
              </a:rPr>
              <a:t>behavioral</a:t>
            </a:r>
            <a:r>
              <a:rPr lang="en-GB" sz="2400" b="1" dirty="0">
                <a:latin typeface="Arial Narrow" panose="020B0606020202030204" pitchFamily="34" charset="0"/>
              </a:rPr>
              <a:t> well-being. </a:t>
            </a:r>
            <a:endParaRPr lang="en-GB" sz="24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7206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838745-6120-FCD4-CEA6-DF02774C9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DD0720D-5A22-2DB9-400F-131D44818C5A}"/>
              </a:ext>
            </a:extLst>
          </p:cNvPr>
          <p:cNvSpPr/>
          <p:nvPr/>
        </p:nvSpPr>
        <p:spPr>
          <a:xfrm>
            <a:off x="61903" y="-1"/>
            <a:ext cx="1609735" cy="6858001"/>
          </a:xfrm>
          <a:prstGeom prst="rect">
            <a:avLst/>
          </a:prstGeom>
          <a:solidFill>
            <a:srgbClr val="101C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0AD313-5696-A448-F962-E060BB7B1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0742" y="5531081"/>
            <a:ext cx="1089354" cy="12449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0EC267-DCB3-4B0F-728A-154D92E63073}"/>
              </a:ext>
            </a:extLst>
          </p:cNvPr>
          <p:cNvSpPr txBox="1"/>
          <p:nvPr/>
        </p:nvSpPr>
        <p:spPr>
          <a:xfrm>
            <a:off x="9058278" y="2886394"/>
            <a:ext cx="29575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….restoring the self confidence of the Nigerian child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F5FDFF9-C2F5-5EC0-DE9F-866A680829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2213" y="328595"/>
            <a:ext cx="1314450" cy="13144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061F0F7-4F3C-8BA6-D7B7-E554B4EBCB1E}"/>
              </a:ext>
            </a:extLst>
          </p:cNvPr>
          <p:cNvSpPr txBox="1"/>
          <p:nvPr/>
        </p:nvSpPr>
        <p:spPr>
          <a:xfrm rot="16200000">
            <a:off x="-2030125" y="3218477"/>
            <a:ext cx="5831868" cy="707886"/>
          </a:xfrm>
          <a:prstGeom prst="rect">
            <a:avLst/>
          </a:prstGeom>
          <a:solidFill>
            <a:srgbClr val="101C1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4">
                    <a:lumMod val="75000"/>
                  </a:schemeClr>
                </a:solidFill>
              </a:rPr>
              <a:t>Cultivating Resilience and Growth in Secondary School Students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092B39-D681-C074-B446-1B5C5E4C58B7}"/>
              </a:ext>
            </a:extLst>
          </p:cNvPr>
          <p:cNvSpPr txBox="1"/>
          <p:nvPr/>
        </p:nvSpPr>
        <p:spPr>
          <a:xfrm>
            <a:off x="2168525" y="3457568"/>
            <a:ext cx="5046663" cy="369332"/>
          </a:xfrm>
          <a:prstGeom prst="rect">
            <a:avLst/>
          </a:prstGeom>
          <a:solidFill>
            <a:srgbClr val="2A3A32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2FBB04-0BF3-C3E1-65B2-7AF04E2266C8}"/>
              </a:ext>
            </a:extLst>
          </p:cNvPr>
          <p:cNvSpPr txBox="1"/>
          <p:nvPr/>
        </p:nvSpPr>
        <p:spPr>
          <a:xfrm>
            <a:off x="1766039" y="2192402"/>
            <a:ext cx="6955750" cy="3911584"/>
          </a:xfrm>
          <a:prstGeom prst="rect">
            <a:avLst/>
          </a:prstGeom>
          <a:solidFill>
            <a:srgbClr val="2A3A32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dirty="0"/>
              <a:t>Praising effort helps children view setbacks </a:t>
            </a:r>
          </a:p>
          <a:p>
            <a:pPr algn="ctr">
              <a:lnSpc>
                <a:spcPct val="150000"/>
              </a:lnSpc>
            </a:pPr>
            <a:r>
              <a:rPr lang="en-GB" sz="2000" dirty="0"/>
              <a:t>as opportunities for learning and improvement,</a:t>
            </a:r>
          </a:p>
          <a:p>
            <a:pPr algn="ctr">
              <a:lnSpc>
                <a:spcPct val="150000"/>
              </a:lnSpc>
            </a:pPr>
            <a:r>
              <a:rPr lang="en-GB" sz="2000" dirty="0"/>
              <a:t> rather than as reflections of their inherent abilities. </a:t>
            </a:r>
          </a:p>
          <a:p>
            <a:pPr algn="ctr">
              <a:lnSpc>
                <a:spcPct val="150000"/>
              </a:lnSpc>
            </a:pPr>
            <a:r>
              <a:rPr lang="en-GB" sz="2000" dirty="0"/>
              <a:t>This leads to increased resilience and a greater willingness </a:t>
            </a:r>
          </a:p>
          <a:p>
            <a:pPr algn="ctr">
              <a:lnSpc>
                <a:spcPct val="150000"/>
              </a:lnSpc>
            </a:pPr>
            <a:r>
              <a:rPr lang="en-GB" sz="2000" dirty="0"/>
              <a:t>to try new things even when they are difficult. </a:t>
            </a:r>
          </a:p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rgbClr val="FFFF00"/>
                </a:solidFill>
                <a:latin typeface="Arial Narrow" panose="020B0606020202030204" pitchFamily="34" charset="0"/>
              </a:rPr>
              <a:t>thus,</a:t>
            </a:r>
          </a:p>
          <a:p>
            <a:pPr algn="ctr">
              <a:lnSpc>
                <a:spcPct val="150000"/>
              </a:lnSpc>
            </a:pPr>
            <a:r>
              <a:rPr lang="en-GB" sz="2800" b="1" dirty="0">
                <a:solidFill>
                  <a:srgbClr val="FFFF00"/>
                </a:solidFill>
                <a:latin typeface="Arial Narrow" panose="020B0606020202030204" pitchFamily="34" charset="0"/>
              </a:rPr>
              <a:t>Building SELF - CONFIDENCE</a:t>
            </a:r>
          </a:p>
          <a:p>
            <a:pPr algn="ctr">
              <a:lnSpc>
                <a:spcPct val="150000"/>
              </a:lnSpc>
            </a:pPr>
            <a:endParaRPr lang="en-GB" sz="20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CA675C-D12C-42C7-B644-70A5304715E4}"/>
              </a:ext>
            </a:extLst>
          </p:cNvPr>
          <p:cNvSpPr txBox="1"/>
          <p:nvPr/>
        </p:nvSpPr>
        <p:spPr>
          <a:xfrm>
            <a:off x="1985138" y="570321"/>
            <a:ext cx="6275380" cy="830997"/>
          </a:xfrm>
          <a:prstGeom prst="rect">
            <a:avLst/>
          </a:prstGeom>
          <a:solidFill>
            <a:srgbClr val="2B3A3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9900"/>
                </a:solidFill>
                <a:latin typeface="Algerian" panose="04020705040A02060702" pitchFamily="82" charset="0"/>
              </a:rPr>
              <a:t>RESILIENCE </a:t>
            </a:r>
          </a:p>
        </p:txBody>
      </p:sp>
    </p:spTree>
    <p:extLst>
      <p:ext uri="{BB962C8B-B14F-4D97-AF65-F5344CB8AC3E}">
        <p14:creationId xmlns:p14="http://schemas.microsoft.com/office/powerpoint/2010/main" val="6332869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E3F342-F26A-7C4B-D4AC-0044BEB6D2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8853F3F-224A-BFC0-289C-F539DBF35C91}"/>
              </a:ext>
            </a:extLst>
          </p:cNvPr>
          <p:cNvSpPr/>
          <p:nvPr/>
        </p:nvSpPr>
        <p:spPr>
          <a:xfrm>
            <a:off x="61903" y="-1"/>
            <a:ext cx="1609735" cy="6858001"/>
          </a:xfrm>
          <a:prstGeom prst="rect">
            <a:avLst/>
          </a:prstGeom>
          <a:solidFill>
            <a:srgbClr val="101C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E83670-1B38-57CC-7832-0F86E28C1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0742" y="5531081"/>
            <a:ext cx="1089354" cy="12449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5798B22-0B6B-D7A0-FF89-78ECCE77A473}"/>
              </a:ext>
            </a:extLst>
          </p:cNvPr>
          <p:cNvSpPr txBox="1"/>
          <p:nvPr/>
        </p:nvSpPr>
        <p:spPr>
          <a:xfrm>
            <a:off x="9058278" y="2886394"/>
            <a:ext cx="29575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….restoring the self confidence of the Nigerian child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8A46BD2-5F02-F089-543E-3473B596A6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2213" y="328595"/>
            <a:ext cx="1314450" cy="13144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4D5DF53-74D2-BB30-5A94-1C75A104BA48}"/>
              </a:ext>
            </a:extLst>
          </p:cNvPr>
          <p:cNvSpPr txBox="1"/>
          <p:nvPr/>
        </p:nvSpPr>
        <p:spPr>
          <a:xfrm rot="16200000">
            <a:off x="-2030125" y="3218477"/>
            <a:ext cx="5831868" cy="707886"/>
          </a:xfrm>
          <a:prstGeom prst="rect">
            <a:avLst/>
          </a:prstGeom>
          <a:solidFill>
            <a:srgbClr val="101C1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4">
                    <a:lumMod val="75000"/>
                  </a:schemeClr>
                </a:solidFill>
              </a:rPr>
              <a:t>Cultivating Resilience and Growth in Secondary School Students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0F2E872-FB51-0CD5-F355-887EF4ED75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8525" y="557213"/>
            <a:ext cx="6275380" cy="1728787"/>
          </a:xfrm>
        </p:spPr>
        <p:txBody>
          <a:bodyPr>
            <a:normAutofit fontScale="90000"/>
          </a:bodyPr>
          <a:lstStyle/>
          <a:p>
            <a:pPr algn="ctr"/>
            <a:r>
              <a:rPr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Praising Efforts Over Results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7DEB46-AB9D-FAD8-7A89-FC9A11D1EE14}"/>
              </a:ext>
            </a:extLst>
          </p:cNvPr>
          <p:cNvSpPr txBox="1"/>
          <p:nvPr/>
        </p:nvSpPr>
        <p:spPr>
          <a:xfrm>
            <a:off x="2168525" y="3457568"/>
            <a:ext cx="5046663" cy="369332"/>
          </a:xfrm>
          <a:prstGeom prst="rect">
            <a:avLst/>
          </a:prstGeom>
          <a:solidFill>
            <a:srgbClr val="2A3A32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55E63A-FC29-7E18-BB15-FC2726679FD4}"/>
              </a:ext>
            </a:extLst>
          </p:cNvPr>
          <p:cNvSpPr txBox="1"/>
          <p:nvPr/>
        </p:nvSpPr>
        <p:spPr>
          <a:xfrm>
            <a:off x="2242313" y="3341628"/>
            <a:ext cx="5864237" cy="1569660"/>
          </a:xfrm>
          <a:prstGeom prst="rect">
            <a:avLst/>
          </a:prstGeom>
          <a:solidFill>
            <a:srgbClr val="2B3A3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9900"/>
                </a:solidFill>
                <a:latin typeface="Algerian" panose="04020705040A02060702" pitchFamily="82" charset="0"/>
              </a:rPr>
              <a:t>Intrinsic motivation</a:t>
            </a:r>
          </a:p>
        </p:txBody>
      </p:sp>
    </p:spTree>
    <p:extLst>
      <p:ext uri="{BB962C8B-B14F-4D97-AF65-F5344CB8AC3E}">
        <p14:creationId xmlns:p14="http://schemas.microsoft.com/office/powerpoint/2010/main" val="19068590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1068F1-9B19-44B9-497F-836041AAE2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F47D0AC-80F7-45F3-2B0B-ED17C89143F8}"/>
              </a:ext>
            </a:extLst>
          </p:cNvPr>
          <p:cNvSpPr/>
          <p:nvPr/>
        </p:nvSpPr>
        <p:spPr>
          <a:xfrm>
            <a:off x="61903" y="-1"/>
            <a:ext cx="1609735" cy="6858001"/>
          </a:xfrm>
          <a:prstGeom prst="rect">
            <a:avLst/>
          </a:prstGeom>
          <a:solidFill>
            <a:srgbClr val="101C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211922-AC51-9A9D-DAF2-D1C2708B3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0742" y="5531081"/>
            <a:ext cx="1089354" cy="12449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7979E69-9A9A-B897-91A1-F87186DCC9CC}"/>
              </a:ext>
            </a:extLst>
          </p:cNvPr>
          <p:cNvSpPr txBox="1"/>
          <p:nvPr/>
        </p:nvSpPr>
        <p:spPr>
          <a:xfrm>
            <a:off x="9058278" y="2886394"/>
            <a:ext cx="29575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….restoring the self confidence of the Nigerian child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2ADA54B-96F0-92AB-5399-F82A78CAB0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2213" y="328595"/>
            <a:ext cx="1314450" cy="13144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1102A6C-E88D-D60A-CED2-DCBA46D52CE9}"/>
              </a:ext>
            </a:extLst>
          </p:cNvPr>
          <p:cNvSpPr txBox="1"/>
          <p:nvPr/>
        </p:nvSpPr>
        <p:spPr>
          <a:xfrm rot="16200000">
            <a:off x="-2030125" y="3218477"/>
            <a:ext cx="5831868" cy="707886"/>
          </a:xfrm>
          <a:prstGeom prst="rect">
            <a:avLst/>
          </a:prstGeom>
          <a:solidFill>
            <a:srgbClr val="101C1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4">
                    <a:lumMod val="75000"/>
                  </a:schemeClr>
                </a:solidFill>
              </a:rPr>
              <a:t>Cultivating Resilience and Growth in Secondary School Students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B6FC6B-1BEC-2D18-2D4D-7FEECFFAEAC7}"/>
              </a:ext>
            </a:extLst>
          </p:cNvPr>
          <p:cNvSpPr txBox="1"/>
          <p:nvPr/>
        </p:nvSpPr>
        <p:spPr>
          <a:xfrm>
            <a:off x="2168525" y="3457568"/>
            <a:ext cx="5046663" cy="369332"/>
          </a:xfrm>
          <a:prstGeom prst="rect">
            <a:avLst/>
          </a:prstGeom>
          <a:solidFill>
            <a:srgbClr val="2A3A32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318EBC-E911-5379-3850-2828351BAC3C}"/>
              </a:ext>
            </a:extLst>
          </p:cNvPr>
          <p:cNvSpPr txBox="1"/>
          <p:nvPr/>
        </p:nvSpPr>
        <p:spPr>
          <a:xfrm>
            <a:off x="2168525" y="200990"/>
            <a:ext cx="5864237" cy="830997"/>
          </a:xfrm>
          <a:prstGeom prst="rect">
            <a:avLst/>
          </a:prstGeom>
          <a:solidFill>
            <a:srgbClr val="2B3A3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9900"/>
                </a:solidFill>
                <a:latin typeface="Algerian" panose="04020705040A02060702" pitchFamily="82" charset="0"/>
              </a:rPr>
              <a:t>motivation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F1D917-6E0A-3C22-1148-284A4088BADD}"/>
              </a:ext>
            </a:extLst>
          </p:cNvPr>
          <p:cNvSpPr txBox="1"/>
          <p:nvPr/>
        </p:nvSpPr>
        <p:spPr>
          <a:xfrm>
            <a:off x="1705450" y="1937476"/>
            <a:ext cx="7298793" cy="3076548"/>
          </a:xfrm>
          <a:prstGeom prst="rect">
            <a:avLst/>
          </a:prstGeom>
          <a:solidFill>
            <a:srgbClr val="2A3A32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b="1" dirty="0">
                <a:solidFill>
                  <a:srgbClr val="FFC000"/>
                </a:solidFill>
              </a:rPr>
              <a:t>Motivation</a:t>
            </a:r>
            <a:r>
              <a:rPr lang="en-GB" sz="2200" dirty="0"/>
              <a:t> is the driving force that initiates and sustains </a:t>
            </a:r>
          </a:p>
          <a:p>
            <a:pPr>
              <a:lnSpc>
                <a:spcPct val="150000"/>
              </a:lnSpc>
            </a:pPr>
            <a:r>
              <a:rPr lang="en-GB" sz="2200" dirty="0"/>
              <a:t>an individual's </a:t>
            </a:r>
            <a:r>
              <a:rPr lang="en-GB" sz="2200" dirty="0" err="1"/>
              <a:t>behavior</a:t>
            </a:r>
            <a:r>
              <a:rPr lang="en-GB" sz="2200" dirty="0"/>
              <a:t> towards achieving a particular </a:t>
            </a:r>
          </a:p>
          <a:p>
            <a:pPr>
              <a:lnSpc>
                <a:spcPct val="150000"/>
              </a:lnSpc>
            </a:pPr>
            <a:r>
              <a:rPr lang="en-GB" sz="2200" dirty="0"/>
              <a:t>goal. It can be categorized into two main types:</a:t>
            </a:r>
          </a:p>
          <a:p>
            <a:pPr>
              <a:lnSpc>
                <a:spcPct val="150000"/>
              </a:lnSpc>
            </a:pPr>
            <a:endParaRPr lang="en-GB" sz="2200" dirty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GB" sz="2200" dirty="0"/>
              <a:t> Extrinsic Motivation and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GB" sz="2200" dirty="0"/>
              <a:t> Intrinsic Motivation</a:t>
            </a:r>
          </a:p>
        </p:txBody>
      </p:sp>
    </p:spTree>
    <p:extLst>
      <p:ext uri="{BB962C8B-B14F-4D97-AF65-F5344CB8AC3E}">
        <p14:creationId xmlns:p14="http://schemas.microsoft.com/office/powerpoint/2010/main" val="37105301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E61314-D788-075F-9D72-3A61E5C45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90AEBF0-5974-20A5-F982-6D0863035EA3}"/>
              </a:ext>
            </a:extLst>
          </p:cNvPr>
          <p:cNvSpPr/>
          <p:nvPr/>
        </p:nvSpPr>
        <p:spPr>
          <a:xfrm>
            <a:off x="61903" y="-1"/>
            <a:ext cx="1609735" cy="6858001"/>
          </a:xfrm>
          <a:prstGeom prst="rect">
            <a:avLst/>
          </a:prstGeom>
          <a:solidFill>
            <a:srgbClr val="101C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FB20E2-66DF-CD94-CD17-E93CC0120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0742" y="5531081"/>
            <a:ext cx="1089354" cy="12449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CBEB4C-698B-E067-8AE2-54F4419C3381}"/>
              </a:ext>
            </a:extLst>
          </p:cNvPr>
          <p:cNvSpPr txBox="1"/>
          <p:nvPr/>
        </p:nvSpPr>
        <p:spPr>
          <a:xfrm>
            <a:off x="9058278" y="2886394"/>
            <a:ext cx="29575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….restoring the self confidence of the Nigerian child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81FF51C-C1E6-F4AF-DC36-8328AD049C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2213" y="328595"/>
            <a:ext cx="1314450" cy="13144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6FE708C-512B-8931-1B92-207D90AB1444}"/>
              </a:ext>
            </a:extLst>
          </p:cNvPr>
          <p:cNvSpPr txBox="1"/>
          <p:nvPr/>
        </p:nvSpPr>
        <p:spPr>
          <a:xfrm rot="16200000">
            <a:off x="-2030125" y="3218477"/>
            <a:ext cx="5831868" cy="707886"/>
          </a:xfrm>
          <a:prstGeom prst="rect">
            <a:avLst/>
          </a:prstGeom>
          <a:solidFill>
            <a:srgbClr val="101C1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4">
                    <a:lumMod val="75000"/>
                  </a:schemeClr>
                </a:solidFill>
              </a:rPr>
              <a:t>Cultivating Resilience and Growth in Secondary School Students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1E4936-C5D7-97E5-6077-49EBD2F2333C}"/>
              </a:ext>
            </a:extLst>
          </p:cNvPr>
          <p:cNvSpPr txBox="1"/>
          <p:nvPr/>
        </p:nvSpPr>
        <p:spPr>
          <a:xfrm>
            <a:off x="2168525" y="3457568"/>
            <a:ext cx="5046663" cy="369332"/>
          </a:xfrm>
          <a:prstGeom prst="rect">
            <a:avLst/>
          </a:prstGeom>
          <a:solidFill>
            <a:srgbClr val="2A3A32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0A819F-E81F-4666-F862-2846891A2FAD}"/>
              </a:ext>
            </a:extLst>
          </p:cNvPr>
          <p:cNvSpPr txBox="1"/>
          <p:nvPr/>
        </p:nvSpPr>
        <p:spPr>
          <a:xfrm>
            <a:off x="2168525" y="200990"/>
            <a:ext cx="5864237" cy="830997"/>
          </a:xfrm>
          <a:prstGeom prst="rect">
            <a:avLst/>
          </a:prstGeom>
          <a:solidFill>
            <a:srgbClr val="2B3A3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9900"/>
                </a:solidFill>
                <a:latin typeface="Algerian" panose="04020705040A02060702" pitchFamily="82" charset="0"/>
              </a:rPr>
              <a:t>motivation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FD2649-9D48-3E2D-4B30-1E271FCB5E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502"/>
            <a:ext cx="1211882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202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DED129-4D9D-36AC-2D9E-A81FCBB321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1E8302F-4730-6E0B-599B-D4558B9DACAC}"/>
              </a:ext>
            </a:extLst>
          </p:cNvPr>
          <p:cNvSpPr/>
          <p:nvPr/>
        </p:nvSpPr>
        <p:spPr>
          <a:xfrm>
            <a:off x="61903" y="-1"/>
            <a:ext cx="1609735" cy="6858001"/>
          </a:xfrm>
          <a:prstGeom prst="rect">
            <a:avLst/>
          </a:prstGeom>
          <a:solidFill>
            <a:srgbClr val="101C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4F50A5-C9BD-D7B4-BE3D-78182EB0F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0742" y="5531081"/>
            <a:ext cx="1089354" cy="12449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19A057-1F58-7F49-9EA5-F22BEFEA23B1}"/>
              </a:ext>
            </a:extLst>
          </p:cNvPr>
          <p:cNvSpPr txBox="1"/>
          <p:nvPr/>
        </p:nvSpPr>
        <p:spPr>
          <a:xfrm>
            <a:off x="9058278" y="2886394"/>
            <a:ext cx="29575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….restoring the self confidence of the Nigerian child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3C96E1C-39C5-9FD4-7EC1-91DD1D2A3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2213" y="328595"/>
            <a:ext cx="1314450" cy="13144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3A1909E-72EF-41CE-0184-8A49902BFA58}"/>
              </a:ext>
            </a:extLst>
          </p:cNvPr>
          <p:cNvSpPr txBox="1"/>
          <p:nvPr/>
        </p:nvSpPr>
        <p:spPr>
          <a:xfrm rot="16200000">
            <a:off x="-2030125" y="3218477"/>
            <a:ext cx="5831868" cy="707886"/>
          </a:xfrm>
          <a:prstGeom prst="rect">
            <a:avLst/>
          </a:prstGeom>
          <a:solidFill>
            <a:srgbClr val="101C1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4">
                    <a:lumMod val="75000"/>
                  </a:schemeClr>
                </a:solidFill>
              </a:rPr>
              <a:t>Cultivating Resilience and Growth in Secondary School Students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6988B0-CCD2-6633-6FBF-E65C0C129997}"/>
              </a:ext>
            </a:extLst>
          </p:cNvPr>
          <p:cNvSpPr txBox="1"/>
          <p:nvPr/>
        </p:nvSpPr>
        <p:spPr>
          <a:xfrm>
            <a:off x="2168525" y="3457568"/>
            <a:ext cx="5046663" cy="369332"/>
          </a:xfrm>
          <a:prstGeom prst="rect">
            <a:avLst/>
          </a:prstGeom>
          <a:solidFill>
            <a:srgbClr val="2A3A32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726377-9CAC-B4C2-518D-0A6285CA842A}"/>
              </a:ext>
            </a:extLst>
          </p:cNvPr>
          <p:cNvSpPr txBox="1"/>
          <p:nvPr/>
        </p:nvSpPr>
        <p:spPr>
          <a:xfrm>
            <a:off x="2168525" y="200990"/>
            <a:ext cx="5864237" cy="830997"/>
          </a:xfrm>
          <a:prstGeom prst="rect">
            <a:avLst/>
          </a:prstGeom>
          <a:solidFill>
            <a:srgbClr val="2B3A3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9900"/>
                </a:solidFill>
                <a:latin typeface="Algerian" panose="04020705040A02060702" pitchFamily="82" charset="0"/>
              </a:rPr>
              <a:t>motivation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AB2D38-8CD7-1E43-6A07-A0E9804CBCBF}"/>
              </a:ext>
            </a:extLst>
          </p:cNvPr>
          <p:cNvSpPr txBox="1"/>
          <p:nvPr/>
        </p:nvSpPr>
        <p:spPr>
          <a:xfrm>
            <a:off x="1705450" y="1937476"/>
            <a:ext cx="6211957" cy="3584379"/>
          </a:xfrm>
          <a:prstGeom prst="rect">
            <a:avLst/>
          </a:prstGeom>
          <a:solidFill>
            <a:srgbClr val="2A3A32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b="1" dirty="0">
                <a:solidFill>
                  <a:srgbClr val="FFC000"/>
                </a:solidFill>
              </a:rPr>
              <a:t>Extrinsic Motivation</a:t>
            </a:r>
          </a:p>
          <a:p>
            <a:pPr>
              <a:lnSpc>
                <a:spcPct val="150000"/>
              </a:lnSpc>
            </a:pPr>
            <a:r>
              <a:rPr lang="en-GB" sz="2200" dirty="0"/>
              <a:t>Extrinsic motivation is driven by external factors,</a:t>
            </a:r>
          </a:p>
          <a:p>
            <a:pPr>
              <a:lnSpc>
                <a:spcPct val="150000"/>
              </a:lnSpc>
            </a:pPr>
            <a:r>
              <a:rPr lang="en-GB" sz="2200" dirty="0"/>
              <a:t>such as rewards, recognition, or pressure from </a:t>
            </a:r>
          </a:p>
          <a:p>
            <a:pPr>
              <a:lnSpc>
                <a:spcPct val="150000"/>
              </a:lnSpc>
            </a:pPr>
            <a:r>
              <a:rPr lang="en-GB" sz="2200" dirty="0"/>
              <a:t>others.</a:t>
            </a:r>
          </a:p>
          <a:p>
            <a:pPr>
              <a:lnSpc>
                <a:spcPct val="150000"/>
              </a:lnSpc>
            </a:pPr>
            <a:endParaRPr lang="en-GB" sz="2200" dirty="0"/>
          </a:p>
          <a:p>
            <a:pPr>
              <a:lnSpc>
                <a:spcPct val="150000"/>
              </a:lnSpc>
            </a:pPr>
            <a:r>
              <a:rPr lang="en-GB" sz="2200" b="1" dirty="0">
                <a:solidFill>
                  <a:srgbClr val="FFC000"/>
                </a:solidFill>
              </a:rPr>
              <a:t>Examples</a:t>
            </a:r>
            <a:r>
              <a:rPr lang="en-GB" sz="2200" dirty="0"/>
              <a:t>: Working for a salary, seeking praise </a:t>
            </a:r>
          </a:p>
          <a:p>
            <a:pPr>
              <a:lnSpc>
                <a:spcPct val="150000"/>
              </a:lnSpc>
            </a:pPr>
            <a:r>
              <a:rPr lang="en-GB" sz="2200" dirty="0"/>
              <a:t>or awards, or meeting expectations.</a:t>
            </a:r>
          </a:p>
        </p:txBody>
      </p:sp>
    </p:spTree>
    <p:extLst>
      <p:ext uri="{BB962C8B-B14F-4D97-AF65-F5344CB8AC3E}">
        <p14:creationId xmlns:p14="http://schemas.microsoft.com/office/powerpoint/2010/main" val="39249762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7B9328-2933-7BAC-0E7D-750A936F5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4266F2D-5F95-9137-0960-CA9D06E886AA}"/>
              </a:ext>
            </a:extLst>
          </p:cNvPr>
          <p:cNvSpPr/>
          <p:nvPr/>
        </p:nvSpPr>
        <p:spPr>
          <a:xfrm>
            <a:off x="61903" y="-1"/>
            <a:ext cx="1609735" cy="6858001"/>
          </a:xfrm>
          <a:prstGeom prst="rect">
            <a:avLst/>
          </a:prstGeom>
          <a:solidFill>
            <a:srgbClr val="101C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E13AC8-D354-C49D-E6CE-3C13DCD8A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0742" y="5531081"/>
            <a:ext cx="1089354" cy="12449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7AC9C23-7D17-4C87-6517-D7AC752E43E4}"/>
              </a:ext>
            </a:extLst>
          </p:cNvPr>
          <p:cNvSpPr txBox="1"/>
          <p:nvPr/>
        </p:nvSpPr>
        <p:spPr>
          <a:xfrm>
            <a:off x="9058278" y="2886394"/>
            <a:ext cx="29575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….restoring the self confidence of the Nigerian child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76A29BA-727A-3124-88B8-73B1CAAFEB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2213" y="328595"/>
            <a:ext cx="1314450" cy="13144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E70EAF4-B308-1E5E-0ED5-5264025909AF}"/>
              </a:ext>
            </a:extLst>
          </p:cNvPr>
          <p:cNvSpPr txBox="1"/>
          <p:nvPr/>
        </p:nvSpPr>
        <p:spPr>
          <a:xfrm rot="16200000">
            <a:off x="-2030125" y="3218477"/>
            <a:ext cx="5831868" cy="707886"/>
          </a:xfrm>
          <a:prstGeom prst="rect">
            <a:avLst/>
          </a:prstGeom>
          <a:solidFill>
            <a:srgbClr val="101C1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4">
                    <a:lumMod val="75000"/>
                  </a:schemeClr>
                </a:solidFill>
              </a:rPr>
              <a:t>Cultivating Resilience and Growth in Secondary School Students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3AEA96-DD22-4D76-99F4-C36AB355ED58}"/>
              </a:ext>
            </a:extLst>
          </p:cNvPr>
          <p:cNvSpPr txBox="1"/>
          <p:nvPr/>
        </p:nvSpPr>
        <p:spPr>
          <a:xfrm>
            <a:off x="2168525" y="3457568"/>
            <a:ext cx="5046663" cy="369332"/>
          </a:xfrm>
          <a:prstGeom prst="rect">
            <a:avLst/>
          </a:prstGeom>
          <a:solidFill>
            <a:srgbClr val="2A3A32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863FF1-7051-F908-F2F3-BA118189643B}"/>
              </a:ext>
            </a:extLst>
          </p:cNvPr>
          <p:cNvSpPr txBox="1"/>
          <p:nvPr/>
        </p:nvSpPr>
        <p:spPr>
          <a:xfrm>
            <a:off x="2168525" y="200990"/>
            <a:ext cx="5864237" cy="830997"/>
          </a:xfrm>
          <a:prstGeom prst="rect">
            <a:avLst/>
          </a:prstGeom>
          <a:solidFill>
            <a:srgbClr val="2B3A3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9900"/>
                </a:solidFill>
                <a:latin typeface="Algerian" panose="04020705040A02060702" pitchFamily="82" charset="0"/>
              </a:rPr>
              <a:t>motivation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DD4752-F93A-8B89-BCF6-787DD6991709}"/>
              </a:ext>
            </a:extLst>
          </p:cNvPr>
          <p:cNvSpPr txBox="1"/>
          <p:nvPr/>
        </p:nvSpPr>
        <p:spPr>
          <a:xfrm>
            <a:off x="1705450" y="1937476"/>
            <a:ext cx="6936514" cy="3076548"/>
          </a:xfrm>
          <a:prstGeom prst="rect">
            <a:avLst/>
          </a:prstGeom>
          <a:solidFill>
            <a:srgbClr val="2A3A32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b="1" dirty="0">
                <a:solidFill>
                  <a:srgbClr val="FFC000"/>
                </a:solidFill>
              </a:rPr>
              <a:t>Intrinsic Motivation</a:t>
            </a:r>
          </a:p>
          <a:p>
            <a:pPr>
              <a:lnSpc>
                <a:spcPct val="150000"/>
              </a:lnSpc>
            </a:pPr>
            <a:r>
              <a:rPr lang="en-GB" sz="2200" dirty="0"/>
              <a:t>Intrinsic motivation comes from within an individual, </a:t>
            </a:r>
          </a:p>
          <a:p>
            <a:pPr>
              <a:lnSpc>
                <a:spcPct val="150000"/>
              </a:lnSpc>
            </a:pPr>
            <a:r>
              <a:rPr lang="en-GB" sz="2200" dirty="0"/>
              <a:t>driven by personal interest, enjoyment, or satisfaction.</a:t>
            </a:r>
          </a:p>
          <a:p>
            <a:pPr>
              <a:lnSpc>
                <a:spcPct val="150000"/>
              </a:lnSpc>
            </a:pPr>
            <a:endParaRPr lang="en-GB" sz="2200" dirty="0"/>
          </a:p>
          <a:p>
            <a:pPr>
              <a:lnSpc>
                <a:spcPct val="150000"/>
              </a:lnSpc>
            </a:pPr>
            <a:r>
              <a:rPr lang="en-GB" sz="2200" b="1" dirty="0">
                <a:solidFill>
                  <a:srgbClr val="FFC000"/>
                </a:solidFill>
              </a:rPr>
              <a:t>Examples</a:t>
            </a:r>
            <a:r>
              <a:rPr lang="en-GB" sz="2200" dirty="0"/>
              <a:t>: Learning for personal growth, creative </a:t>
            </a:r>
          </a:p>
          <a:p>
            <a:pPr>
              <a:lnSpc>
                <a:spcPct val="150000"/>
              </a:lnSpc>
            </a:pPr>
            <a:r>
              <a:rPr lang="en-GB" sz="2200" dirty="0"/>
              <a:t>expression, or personal challenge.</a:t>
            </a:r>
          </a:p>
        </p:txBody>
      </p:sp>
    </p:spTree>
    <p:extLst>
      <p:ext uri="{BB962C8B-B14F-4D97-AF65-F5344CB8AC3E}">
        <p14:creationId xmlns:p14="http://schemas.microsoft.com/office/powerpoint/2010/main" val="464040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0A899C-62CB-7387-58CC-A4FEF5566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FAFBB8B-2CD1-B303-0E6E-7F8745C560D6}"/>
              </a:ext>
            </a:extLst>
          </p:cNvPr>
          <p:cNvSpPr/>
          <p:nvPr/>
        </p:nvSpPr>
        <p:spPr>
          <a:xfrm>
            <a:off x="61903" y="-1"/>
            <a:ext cx="1609735" cy="6858001"/>
          </a:xfrm>
          <a:prstGeom prst="rect">
            <a:avLst/>
          </a:prstGeom>
          <a:solidFill>
            <a:srgbClr val="101C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12F81C-28D3-D432-E349-C600FA26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0742" y="5531081"/>
            <a:ext cx="1089354" cy="12449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7BC67C-1FCB-C642-E422-4361E13D83BA}"/>
              </a:ext>
            </a:extLst>
          </p:cNvPr>
          <p:cNvSpPr txBox="1"/>
          <p:nvPr/>
        </p:nvSpPr>
        <p:spPr>
          <a:xfrm>
            <a:off x="9058278" y="2886394"/>
            <a:ext cx="29575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….restoring the self confidence of the Nigerian child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A01F271-E18A-420C-6E1B-F2F5303AB6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2213" y="328595"/>
            <a:ext cx="1314450" cy="131445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FE829F3E-556B-C4F0-A1C4-5E2CDB3FD5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8525" y="371469"/>
            <a:ext cx="6275380" cy="1728787"/>
          </a:xfrm>
        </p:spPr>
        <p:txBody>
          <a:bodyPr>
            <a:normAutofit fontScale="90000"/>
          </a:bodyPr>
          <a:lstStyle/>
          <a:p>
            <a:pPr algn="ctr"/>
            <a:r>
              <a:rPr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Praising Efforts Over Results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9CE956-B68C-9197-1CBC-F385DD22A1DB}"/>
              </a:ext>
            </a:extLst>
          </p:cNvPr>
          <p:cNvSpPr txBox="1"/>
          <p:nvPr/>
        </p:nvSpPr>
        <p:spPr>
          <a:xfrm>
            <a:off x="2357438" y="2243134"/>
            <a:ext cx="5786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75000"/>
                  </a:schemeClr>
                </a:solidFill>
              </a:rPr>
              <a:t>Why Does This Matter?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6A421-EB66-A60E-5668-3B8503BF87E1}"/>
              </a:ext>
            </a:extLst>
          </p:cNvPr>
          <p:cNvSpPr txBox="1">
            <a:spLocks/>
          </p:cNvSpPr>
          <p:nvPr/>
        </p:nvSpPr>
        <p:spPr>
          <a:xfrm>
            <a:off x="2091527" y="3084833"/>
            <a:ext cx="6429375" cy="1800225"/>
          </a:xfrm>
          <a:prstGeom prst="rect">
            <a:avLst/>
          </a:prstGeom>
          <a:solidFill>
            <a:srgbClr val="2A3A32"/>
          </a:solidFill>
        </p:spPr>
        <p:txBody>
          <a:bodyPr vert="horz" lIns="91440" tIns="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4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E8C038-99A7-8939-C259-F80678B54F0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9294"/>
          <a:stretch>
            <a:fillRect/>
          </a:stretch>
        </p:blipFill>
        <p:spPr>
          <a:xfrm>
            <a:off x="2339028" y="3189990"/>
            <a:ext cx="2591930" cy="3296541"/>
          </a:xfrm>
          <a:prstGeom prst="rect">
            <a:avLst/>
          </a:prstGeom>
        </p:spPr>
      </p:pic>
      <p:pic>
        <p:nvPicPr>
          <p:cNvPr id="1026" name="Picture 2" descr="Curious Student Vector Images (over 970)">
            <a:extLst>
              <a:ext uri="{FF2B5EF4-FFF2-40B4-BE49-F238E27FC236}">
                <a16:creationId xmlns:a16="http://schemas.microsoft.com/office/drawing/2014/main" id="{C0D752B0-2615-7EEB-3678-44443D2A2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958" y="3159642"/>
            <a:ext cx="3284374" cy="334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B76862-79B6-4726-2823-6721C899F1E6}"/>
              </a:ext>
            </a:extLst>
          </p:cNvPr>
          <p:cNvSpPr txBox="1"/>
          <p:nvPr/>
        </p:nvSpPr>
        <p:spPr>
          <a:xfrm rot="16200000">
            <a:off x="-2030125" y="3218477"/>
            <a:ext cx="5831868" cy="707886"/>
          </a:xfrm>
          <a:prstGeom prst="rect">
            <a:avLst/>
          </a:prstGeom>
          <a:solidFill>
            <a:srgbClr val="101C1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4">
                    <a:lumMod val="75000"/>
                  </a:schemeClr>
                </a:solidFill>
              </a:rPr>
              <a:t>Cultivating Resilience and Growth in Secondary School Students</a:t>
            </a:r>
          </a:p>
        </p:txBody>
      </p:sp>
    </p:spTree>
    <p:extLst>
      <p:ext uri="{BB962C8B-B14F-4D97-AF65-F5344CB8AC3E}">
        <p14:creationId xmlns:p14="http://schemas.microsoft.com/office/powerpoint/2010/main" val="7183563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F3795-2981-2578-39BA-52FD95056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F68857E-6808-9E2F-B8F3-C77C6038294E}"/>
              </a:ext>
            </a:extLst>
          </p:cNvPr>
          <p:cNvSpPr/>
          <p:nvPr/>
        </p:nvSpPr>
        <p:spPr>
          <a:xfrm>
            <a:off x="61903" y="-1"/>
            <a:ext cx="1609735" cy="6858001"/>
          </a:xfrm>
          <a:prstGeom prst="rect">
            <a:avLst/>
          </a:prstGeom>
          <a:solidFill>
            <a:srgbClr val="101C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6EF663-E30C-C132-F02C-70075200C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0742" y="5531081"/>
            <a:ext cx="1089354" cy="12449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BB1C0A-F427-DE08-602D-E1778E1E8005}"/>
              </a:ext>
            </a:extLst>
          </p:cNvPr>
          <p:cNvSpPr txBox="1"/>
          <p:nvPr/>
        </p:nvSpPr>
        <p:spPr>
          <a:xfrm>
            <a:off x="9058278" y="2886394"/>
            <a:ext cx="29575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….restoring the self confidence of the Nigerian child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C450488-4DE4-D8FA-4364-716A3E0B45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2213" y="328595"/>
            <a:ext cx="1314450" cy="13144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EFB7D28-FB89-E78D-74FB-4D8195E5012C}"/>
              </a:ext>
            </a:extLst>
          </p:cNvPr>
          <p:cNvSpPr txBox="1"/>
          <p:nvPr/>
        </p:nvSpPr>
        <p:spPr>
          <a:xfrm rot="16200000">
            <a:off x="-2030125" y="3218477"/>
            <a:ext cx="5831868" cy="707886"/>
          </a:xfrm>
          <a:prstGeom prst="rect">
            <a:avLst/>
          </a:prstGeom>
          <a:solidFill>
            <a:srgbClr val="101C1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4">
                    <a:lumMod val="75000"/>
                  </a:schemeClr>
                </a:solidFill>
              </a:rPr>
              <a:t>Cultivating Resilience and Growth in Secondary School Students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D214C7-2D0F-71FF-DFAC-6692990D6EDD}"/>
              </a:ext>
            </a:extLst>
          </p:cNvPr>
          <p:cNvSpPr txBox="1"/>
          <p:nvPr/>
        </p:nvSpPr>
        <p:spPr>
          <a:xfrm>
            <a:off x="2168525" y="3457568"/>
            <a:ext cx="5046663" cy="369332"/>
          </a:xfrm>
          <a:prstGeom prst="rect">
            <a:avLst/>
          </a:prstGeom>
          <a:solidFill>
            <a:srgbClr val="2A3A32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3A63A7-C214-A622-D6A2-26C57B683D9F}"/>
              </a:ext>
            </a:extLst>
          </p:cNvPr>
          <p:cNvSpPr txBox="1"/>
          <p:nvPr/>
        </p:nvSpPr>
        <p:spPr>
          <a:xfrm>
            <a:off x="2168525" y="200990"/>
            <a:ext cx="5864237" cy="1569660"/>
          </a:xfrm>
          <a:prstGeom prst="rect">
            <a:avLst/>
          </a:prstGeom>
          <a:solidFill>
            <a:srgbClr val="2B3A3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9900"/>
                </a:solidFill>
                <a:latin typeface="Algerian" panose="04020705040A02060702" pitchFamily="82" charset="0"/>
              </a:rPr>
              <a:t>Intrinsic motivation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E0C5C4-27D6-2436-B5FB-789D6B4D0058}"/>
              </a:ext>
            </a:extLst>
          </p:cNvPr>
          <p:cNvSpPr txBox="1"/>
          <p:nvPr/>
        </p:nvSpPr>
        <p:spPr>
          <a:xfrm>
            <a:off x="1776890" y="2551836"/>
            <a:ext cx="7031092" cy="3076548"/>
          </a:xfrm>
          <a:prstGeom prst="rect">
            <a:avLst/>
          </a:prstGeom>
          <a:solidFill>
            <a:srgbClr val="2A3A32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/>
              <a:t>Intrinsic motivation in children refers to the natural </a:t>
            </a:r>
          </a:p>
          <a:p>
            <a:pPr>
              <a:lnSpc>
                <a:spcPct val="150000"/>
              </a:lnSpc>
            </a:pPr>
            <a:r>
              <a:rPr lang="en-GB" sz="2200" dirty="0"/>
              <a:t>drive to engage in activities for the inherent enjoyment </a:t>
            </a:r>
          </a:p>
          <a:p>
            <a:pPr>
              <a:lnSpc>
                <a:spcPct val="150000"/>
              </a:lnSpc>
            </a:pPr>
            <a:r>
              <a:rPr lang="en-GB" sz="2200" dirty="0"/>
              <a:t>and satisfaction they provide, rather than for external </a:t>
            </a:r>
          </a:p>
          <a:p>
            <a:pPr>
              <a:lnSpc>
                <a:spcPct val="150000"/>
              </a:lnSpc>
            </a:pPr>
            <a:r>
              <a:rPr lang="en-GB" sz="2200" dirty="0"/>
              <a:t>rewards or punishments. It's a self-generated desire </a:t>
            </a:r>
          </a:p>
          <a:p>
            <a:pPr>
              <a:lnSpc>
                <a:spcPct val="150000"/>
              </a:lnSpc>
            </a:pPr>
            <a:r>
              <a:rPr lang="en-GB" sz="2200" dirty="0"/>
              <a:t>to learn and grow, often </a:t>
            </a:r>
            <a:r>
              <a:rPr lang="en-GB" sz="2200" dirty="0" err="1"/>
              <a:t>fueled</a:t>
            </a:r>
            <a:r>
              <a:rPr lang="en-GB" sz="2200" dirty="0"/>
              <a:t> by curiosity, a sense </a:t>
            </a:r>
          </a:p>
          <a:p>
            <a:pPr>
              <a:lnSpc>
                <a:spcPct val="150000"/>
              </a:lnSpc>
            </a:pPr>
            <a:r>
              <a:rPr lang="en-GB" sz="2200" dirty="0"/>
              <a:t>of competence, and a desire for mastery.</a:t>
            </a:r>
          </a:p>
        </p:txBody>
      </p:sp>
    </p:spTree>
    <p:extLst>
      <p:ext uri="{BB962C8B-B14F-4D97-AF65-F5344CB8AC3E}">
        <p14:creationId xmlns:p14="http://schemas.microsoft.com/office/powerpoint/2010/main" val="10786992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8D5B1E-82FA-53B1-3875-56969A277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0389098-6342-86EA-3A26-32C9C9D289F2}"/>
              </a:ext>
            </a:extLst>
          </p:cNvPr>
          <p:cNvSpPr/>
          <p:nvPr/>
        </p:nvSpPr>
        <p:spPr>
          <a:xfrm>
            <a:off x="61903" y="-1"/>
            <a:ext cx="1609735" cy="6858001"/>
          </a:xfrm>
          <a:prstGeom prst="rect">
            <a:avLst/>
          </a:prstGeom>
          <a:solidFill>
            <a:srgbClr val="101C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6627AA-B018-67F7-77BC-D7019C254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0742" y="5531081"/>
            <a:ext cx="1089354" cy="12449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656A461-2525-153F-1289-E1D08F324905}"/>
              </a:ext>
            </a:extLst>
          </p:cNvPr>
          <p:cNvSpPr txBox="1"/>
          <p:nvPr/>
        </p:nvSpPr>
        <p:spPr>
          <a:xfrm>
            <a:off x="9058278" y="2886394"/>
            <a:ext cx="29575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….restoring the self confidence of the Nigerian child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E8EFB32-4658-C3F7-DB92-9DCB23140C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2213" y="328595"/>
            <a:ext cx="1314450" cy="13144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1C3DDFE-1753-1A74-003E-625F08668BC7}"/>
              </a:ext>
            </a:extLst>
          </p:cNvPr>
          <p:cNvSpPr txBox="1"/>
          <p:nvPr/>
        </p:nvSpPr>
        <p:spPr>
          <a:xfrm rot="16200000">
            <a:off x="-2030125" y="3218477"/>
            <a:ext cx="5831868" cy="707886"/>
          </a:xfrm>
          <a:prstGeom prst="rect">
            <a:avLst/>
          </a:prstGeom>
          <a:solidFill>
            <a:srgbClr val="101C1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4">
                    <a:lumMod val="75000"/>
                  </a:schemeClr>
                </a:solidFill>
              </a:rPr>
              <a:t>Cultivating Resilience and Growth in Secondary School Students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00E36D-1CF9-407A-C2CB-944E64A2B24D}"/>
              </a:ext>
            </a:extLst>
          </p:cNvPr>
          <p:cNvSpPr txBox="1"/>
          <p:nvPr/>
        </p:nvSpPr>
        <p:spPr>
          <a:xfrm>
            <a:off x="2168525" y="3457568"/>
            <a:ext cx="5046663" cy="369332"/>
          </a:xfrm>
          <a:prstGeom prst="rect">
            <a:avLst/>
          </a:prstGeom>
          <a:solidFill>
            <a:srgbClr val="2A3A32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FEBDE3-DC46-2D61-6BD8-9E91D63E8EBE}"/>
              </a:ext>
            </a:extLst>
          </p:cNvPr>
          <p:cNvSpPr txBox="1"/>
          <p:nvPr/>
        </p:nvSpPr>
        <p:spPr>
          <a:xfrm>
            <a:off x="2168525" y="200990"/>
            <a:ext cx="5864237" cy="1569660"/>
          </a:xfrm>
          <a:prstGeom prst="rect">
            <a:avLst/>
          </a:prstGeom>
          <a:solidFill>
            <a:srgbClr val="2B3A3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9900"/>
                </a:solidFill>
                <a:latin typeface="Algerian" panose="04020705040A02060702" pitchFamily="82" charset="0"/>
              </a:rPr>
              <a:t>Intrinsic motivation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B604CC-D65B-0594-D926-78EB7ECCC065}"/>
              </a:ext>
            </a:extLst>
          </p:cNvPr>
          <p:cNvSpPr txBox="1"/>
          <p:nvPr/>
        </p:nvSpPr>
        <p:spPr>
          <a:xfrm>
            <a:off x="1719739" y="2180354"/>
            <a:ext cx="7156125" cy="3584379"/>
          </a:xfrm>
          <a:prstGeom prst="rect">
            <a:avLst/>
          </a:prstGeom>
          <a:solidFill>
            <a:srgbClr val="2A3A32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200" dirty="0"/>
              <a:t>Praising the effort a child makes  can create a </a:t>
            </a:r>
          </a:p>
          <a:p>
            <a:pPr algn="ctr">
              <a:lnSpc>
                <a:spcPct val="150000"/>
              </a:lnSpc>
            </a:pPr>
            <a:r>
              <a:rPr lang="en-GB" sz="2200" dirty="0"/>
              <a:t>more intrinsically motivated approach to learning</a:t>
            </a:r>
          </a:p>
          <a:p>
            <a:pPr algn="ctr">
              <a:lnSpc>
                <a:spcPct val="150000"/>
              </a:lnSpc>
            </a:pPr>
            <a:r>
              <a:rPr lang="en-GB" sz="2200" dirty="0"/>
              <a:t> and problem-solving. </a:t>
            </a:r>
          </a:p>
          <a:p>
            <a:pPr algn="ctr">
              <a:lnSpc>
                <a:spcPct val="150000"/>
              </a:lnSpc>
            </a:pPr>
            <a:endParaRPr lang="en-GB" sz="2200" dirty="0"/>
          </a:p>
          <a:p>
            <a:pPr algn="ctr">
              <a:lnSpc>
                <a:spcPct val="150000"/>
              </a:lnSpc>
            </a:pPr>
            <a:r>
              <a:rPr lang="en-GB" sz="2200" dirty="0"/>
              <a:t>Children are more likely to enjoy the process of learning</a:t>
            </a:r>
          </a:p>
          <a:p>
            <a:pPr algn="ctr">
              <a:lnSpc>
                <a:spcPct val="150000"/>
              </a:lnSpc>
            </a:pPr>
            <a:r>
              <a:rPr lang="en-GB" sz="2200" dirty="0"/>
              <a:t> when they know that their hard work is appreciated, </a:t>
            </a:r>
          </a:p>
          <a:p>
            <a:pPr algn="ctr">
              <a:lnSpc>
                <a:spcPct val="150000"/>
              </a:lnSpc>
            </a:pPr>
            <a:r>
              <a:rPr lang="en-GB" sz="2200" dirty="0">
                <a:solidFill>
                  <a:srgbClr val="FFC000"/>
                </a:solidFill>
              </a:rPr>
              <a:t>regardless of the outcome</a:t>
            </a:r>
            <a:r>
              <a:rPr lang="en-GB" sz="2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441152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7E3B2-7107-C7CB-58F5-8EDD771C2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B4DBE6A-8A1D-9E6C-4191-E48374A8187E}"/>
              </a:ext>
            </a:extLst>
          </p:cNvPr>
          <p:cNvSpPr/>
          <p:nvPr/>
        </p:nvSpPr>
        <p:spPr>
          <a:xfrm>
            <a:off x="61903" y="-1"/>
            <a:ext cx="1609735" cy="6858001"/>
          </a:xfrm>
          <a:prstGeom prst="rect">
            <a:avLst/>
          </a:prstGeom>
          <a:solidFill>
            <a:srgbClr val="101C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D8E4ED-FF48-AAC7-8720-A5C8E94FA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0742" y="5531081"/>
            <a:ext cx="1089354" cy="12449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03191B-E2DF-FCF2-391E-CC60C3DE282E}"/>
              </a:ext>
            </a:extLst>
          </p:cNvPr>
          <p:cNvSpPr txBox="1"/>
          <p:nvPr/>
        </p:nvSpPr>
        <p:spPr>
          <a:xfrm>
            <a:off x="9058278" y="2886394"/>
            <a:ext cx="29575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….restoring the self confidence of the Nigerian child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D461B-4664-FC41-BDDD-DEAB8FA11F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2213" y="328595"/>
            <a:ext cx="1314450" cy="13144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B280E8D-77D9-575D-872D-90074CFEBA09}"/>
              </a:ext>
            </a:extLst>
          </p:cNvPr>
          <p:cNvSpPr txBox="1"/>
          <p:nvPr/>
        </p:nvSpPr>
        <p:spPr>
          <a:xfrm rot="16200000">
            <a:off x="-2030125" y="3218477"/>
            <a:ext cx="5831868" cy="707886"/>
          </a:xfrm>
          <a:prstGeom prst="rect">
            <a:avLst/>
          </a:prstGeom>
          <a:solidFill>
            <a:srgbClr val="101C1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4">
                    <a:lumMod val="75000"/>
                  </a:schemeClr>
                </a:solidFill>
              </a:rPr>
              <a:t>Cultivating Resilience and Growth in Secondary School Students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3D2367-B43D-D8CE-E35C-E2C196921BCB}"/>
              </a:ext>
            </a:extLst>
          </p:cNvPr>
          <p:cNvSpPr txBox="1"/>
          <p:nvPr/>
        </p:nvSpPr>
        <p:spPr>
          <a:xfrm>
            <a:off x="2168525" y="3457568"/>
            <a:ext cx="5046663" cy="369332"/>
          </a:xfrm>
          <a:prstGeom prst="rect">
            <a:avLst/>
          </a:prstGeom>
          <a:solidFill>
            <a:srgbClr val="2A3A32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7BA88A-BFB1-3BA0-BDE0-FF4EB89602F2}"/>
              </a:ext>
            </a:extLst>
          </p:cNvPr>
          <p:cNvSpPr txBox="1"/>
          <p:nvPr/>
        </p:nvSpPr>
        <p:spPr>
          <a:xfrm>
            <a:off x="2168525" y="200990"/>
            <a:ext cx="5864237" cy="1569660"/>
          </a:xfrm>
          <a:prstGeom prst="rect">
            <a:avLst/>
          </a:prstGeom>
          <a:solidFill>
            <a:srgbClr val="2B3A3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9900"/>
                </a:solidFill>
                <a:latin typeface="Algerian" panose="04020705040A02060702" pitchFamily="82" charset="0"/>
              </a:rPr>
              <a:t>Intrinsic motivation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1310D1-F1D6-1F0C-BE90-4167788C4E75}"/>
              </a:ext>
            </a:extLst>
          </p:cNvPr>
          <p:cNvSpPr txBox="1"/>
          <p:nvPr/>
        </p:nvSpPr>
        <p:spPr>
          <a:xfrm>
            <a:off x="1719739" y="2723292"/>
            <a:ext cx="7172156" cy="4092211"/>
          </a:xfrm>
          <a:prstGeom prst="rect">
            <a:avLst/>
          </a:prstGeom>
          <a:solidFill>
            <a:srgbClr val="2A3A32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b="1" dirty="0">
                <a:solidFill>
                  <a:srgbClr val="92D050"/>
                </a:solidFill>
              </a:rPr>
              <a:t>Sense of Control</a:t>
            </a:r>
            <a:r>
              <a:rPr lang="en-GB" sz="2200" dirty="0"/>
              <a:t>: When children are intrinsically </a:t>
            </a:r>
          </a:p>
          <a:p>
            <a:pPr>
              <a:lnSpc>
                <a:spcPct val="150000"/>
              </a:lnSpc>
            </a:pPr>
            <a:r>
              <a:rPr lang="en-GB" sz="2200" dirty="0"/>
              <a:t>motivated, they feel a sense of control over their actions</a:t>
            </a:r>
          </a:p>
          <a:p>
            <a:pPr>
              <a:lnSpc>
                <a:spcPct val="150000"/>
              </a:lnSpc>
            </a:pPr>
            <a:r>
              <a:rPr lang="en-GB" sz="2200" dirty="0"/>
              <a:t> and decisions.</a:t>
            </a:r>
          </a:p>
          <a:p>
            <a:pPr>
              <a:lnSpc>
                <a:spcPct val="150000"/>
              </a:lnSpc>
            </a:pPr>
            <a:endParaRPr lang="en-GB" sz="2200" dirty="0"/>
          </a:p>
          <a:p>
            <a:pPr>
              <a:lnSpc>
                <a:spcPct val="150000"/>
              </a:lnSpc>
            </a:pPr>
            <a:r>
              <a:rPr lang="en-GB" sz="2200" b="1" dirty="0">
                <a:solidFill>
                  <a:srgbClr val="92D050"/>
                </a:solidFill>
              </a:rPr>
              <a:t>Self-directed Learning</a:t>
            </a:r>
            <a:r>
              <a:rPr lang="en-GB" sz="2200" dirty="0"/>
              <a:t>: Intrinsic motivation promotes </a:t>
            </a:r>
          </a:p>
          <a:p>
            <a:pPr>
              <a:lnSpc>
                <a:spcPct val="150000"/>
              </a:lnSpc>
            </a:pPr>
            <a:r>
              <a:rPr lang="en-GB" sz="2200" dirty="0"/>
              <a:t>self-directed learning, allowing children to explore and </a:t>
            </a:r>
          </a:p>
          <a:p>
            <a:pPr>
              <a:lnSpc>
                <a:spcPct val="150000"/>
              </a:lnSpc>
            </a:pPr>
            <a:r>
              <a:rPr lang="en-GB" sz="2200" dirty="0"/>
              <a:t>learn at their own pace. </a:t>
            </a:r>
          </a:p>
          <a:p>
            <a:pPr>
              <a:lnSpc>
                <a:spcPct val="150000"/>
              </a:lnSpc>
            </a:pPr>
            <a:r>
              <a:rPr lang="en-GB" sz="2200" dirty="0">
                <a:solidFill>
                  <a:srgbClr val="FFC000"/>
                </a:solidFill>
              </a:rPr>
              <a:t>Not learning just because of an upcoming examination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7B7559-1109-E839-8612-D4DC72388961}"/>
              </a:ext>
            </a:extLst>
          </p:cNvPr>
          <p:cNvSpPr txBox="1"/>
          <p:nvPr/>
        </p:nvSpPr>
        <p:spPr>
          <a:xfrm>
            <a:off x="2743205" y="1770650"/>
            <a:ext cx="45672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/>
              <a:t>How does Intrinsic Motivation build </a:t>
            </a:r>
          </a:p>
          <a:p>
            <a:pPr algn="ctr"/>
            <a:r>
              <a:rPr lang="en-GB" sz="2000" b="1" dirty="0"/>
              <a:t>a child’s self confidence?</a:t>
            </a:r>
          </a:p>
        </p:txBody>
      </p:sp>
    </p:spTree>
    <p:extLst>
      <p:ext uri="{BB962C8B-B14F-4D97-AF65-F5344CB8AC3E}">
        <p14:creationId xmlns:p14="http://schemas.microsoft.com/office/powerpoint/2010/main" val="19981354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E48B2E-E0D9-0583-8825-A917A2C7E3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26CD252-8B15-EDE0-0F40-6CE13DB23C02}"/>
              </a:ext>
            </a:extLst>
          </p:cNvPr>
          <p:cNvSpPr/>
          <p:nvPr/>
        </p:nvSpPr>
        <p:spPr>
          <a:xfrm>
            <a:off x="61903" y="-1"/>
            <a:ext cx="1609735" cy="6858001"/>
          </a:xfrm>
          <a:prstGeom prst="rect">
            <a:avLst/>
          </a:prstGeom>
          <a:solidFill>
            <a:srgbClr val="101C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5B5831-3D7C-61B1-EB3E-905EDD644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0742" y="5531081"/>
            <a:ext cx="1089354" cy="12449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D3B076-0A27-442A-21FE-2FE65F8467DA}"/>
              </a:ext>
            </a:extLst>
          </p:cNvPr>
          <p:cNvSpPr txBox="1"/>
          <p:nvPr/>
        </p:nvSpPr>
        <p:spPr>
          <a:xfrm>
            <a:off x="9058278" y="2886394"/>
            <a:ext cx="29575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….restoring the self confidence of the Nigerian child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2C48A79-7AFB-F323-DF3F-C5A196B374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2213" y="285731"/>
            <a:ext cx="1314450" cy="13144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E60F735-38FA-4D10-62B7-DB599B4D0493}"/>
              </a:ext>
            </a:extLst>
          </p:cNvPr>
          <p:cNvSpPr txBox="1"/>
          <p:nvPr/>
        </p:nvSpPr>
        <p:spPr>
          <a:xfrm rot="16200000">
            <a:off x="-2030125" y="3218477"/>
            <a:ext cx="5831868" cy="707886"/>
          </a:xfrm>
          <a:prstGeom prst="rect">
            <a:avLst/>
          </a:prstGeom>
          <a:solidFill>
            <a:srgbClr val="101C1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4">
                    <a:lumMod val="75000"/>
                  </a:schemeClr>
                </a:solidFill>
              </a:rPr>
              <a:t>Cultivating Resilience and Growth in Secondary School Students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84E3CD-0AD3-47A6-6BEA-8279817CFAEA}"/>
              </a:ext>
            </a:extLst>
          </p:cNvPr>
          <p:cNvSpPr txBox="1"/>
          <p:nvPr/>
        </p:nvSpPr>
        <p:spPr>
          <a:xfrm>
            <a:off x="2168525" y="3457568"/>
            <a:ext cx="5046663" cy="369332"/>
          </a:xfrm>
          <a:prstGeom prst="rect">
            <a:avLst/>
          </a:prstGeom>
          <a:solidFill>
            <a:srgbClr val="2A3A32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EB008E-0187-1C02-AF52-2886754A5C73}"/>
              </a:ext>
            </a:extLst>
          </p:cNvPr>
          <p:cNvSpPr txBox="1"/>
          <p:nvPr/>
        </p:nvSpPr>
        <p:spPr>
          <a:xfrm>
            <a:off x="2168525" y="200990"/>
            <a:ext cx="5864237" cy="1569660"/>
          </a:xfrm>
          <a:prstGeom prst="rect">
            <a:avLst/>
          </a:prstGeom>
          <a:solidFill>
            <a:srgbClr val="2B3A3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9900"/>
                </a:solidFill>
                <a:latin typeface="Algerian" panose="04020705040A02060702" pitchFamily="82" charset="0"/>
              </a:rPr>
              <a:t>Intrinsic motivation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D9FB84-7172-3F37-DB2E-E0B56E40B716}"/>
              </a:ext>
            </a:extLst>
          </p:cNvPr>
          <p:cNvSpPr txBox="1"/>
          <p:nvPr/>
        </p:nvSpPr>
        <p:spPr>
          <a:xfrm>
            <a:off x="1719739" y="2794732"/>
            <a:ext cx="7233070" cy="3584379"/>
          </a:xfrm>
          <a:prstGeom prst="rect">
            <a:avLst/>
          </a:prstGeom>
          <a:solidFill>
            <a:srgbClr val="2A3A32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b="1" dirty="0">
                <a:solidFill>
                  <a:srgbClr val="92D050"/>
                </a:solidFill>
              </a:rPr>
              <a:t>Perseverance</a:t>
            </a:r>
            <a:r>
              <a:rPr lang="en-GB" sz="2200" dirty="0"/>
              <a:t>: Intrinsically motivated children are more </a:t>
            </a:r>
          </a:p>
          <a:p>
            <a:pPr>
              <a:lnSpc>
                <a:spcPct val="150000"/>
              </a:lnSpc>
            </a:pPr>
            <a:r>
              <a:rPr lang="en-GB" sz="2200" dirty="0"/>
              <a:t>likely to persevere through challenges and setbacks.</a:t>
            </a:r>
          </a:p>
          <a:p>
            <a:pPr>
              <a:lnSpc>
                <a:spcPct val="150000"/>
              </a:lnSpc>
            </a:pPr>
            <a:endParaRPr lang="en-GB" sz="2200" dirty="0"/>
          </a:p>
          <a:p>
            <a:pPr>
              <a:lnSpc>
                <a:spcPct val="150000"/>
              </a:lnSpc>
            </a:pPr>
            <a:r>
              <a:rPr lang="en-GB" sz="2200" b="1" dirty="0">
                <a:solidFill>
                  <a:srgbClr val="92D050"/>
                </a:solidFill>
              </a:rPr>
              <a:t>Sense of accomplishment</a:t>
            </a:r>
            <a:r>
              <a:rPr lang="en-GB" sz="2200" dirty="0"/>
              <a:t>: Intrinsic motivated children</a:t>
            </a:r>
          </a:p>
          <a:p>
            <a:pPr>
              <a:lnSpc>
                <a:spcPct val="150000"/>
              </a:lnSpc>
            </a:pPr>
            <a:r>
              <a:rPr lang="en-GB" sz="2200" dirty="0"/>
              <a:t>experience a sense of accomplishment and pride </a:t>
            </a:r>
          </a:p>
          <a:p>
            <a:pPr>
              <a:lnSpc>
                <a:spcPct val="150000"/>
              </a:lnSpc>
            </a:pPr>
            <a:r>
              <a:rPr lang="en-GB" sz="2200" dirty="0"/>
              <a:t>in their achievements.</a:t>
            </a:r>
          </a:p>
          <a:p>
            <a:pPr algn="ctr">
              <a:lnSpc>
                <a:spcPct val="150000"/>
              </a:lnSpc>
            </a:pPr>
            <a:r>
              <a:rPr lang="en-GB" sz="2200" b="1" dirty="0">
                <a:solidFill>
                  <a:srgbClr val="92D050"/>
                </a:solidFill>
              </a:rPr>
              <a:t>AND MANY MORE !!!!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962747-0E78-77D7-43E0-C69B3CE8E675}"/>
              </a:ext>
            </a:extLst>
          </p:cNvPr>
          <p:cNvSpPr txBox="1"/>
          <p:nvPr/>
        </p:nvSpPr>
        <p:spPr>
          <a:xfrm>
            <a:off x="2743205" y="1770650"/>
            <a:ext cx="45672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/>
              <a:t>How does Intrinsic Motivation build </a:t>
            </a:r>
          </a:p>
          <a:p>
            <a:pPr algn="ctr"/>
            <a:r>
              <a:rPr lang="en-GB" sz="2000" b="1" dirty="0"/>
              <a:t>a child’s self confidence?</a:t>
            </a:r>
          </a:p>
        </p:txBody>
      </p:sp>
    </p:spTree>
    <p:extLst>
      <p:ext uri="{BB962C8B-B14F-4D97-AF65-F5344CB8AC3E}">
        <p14:creationId xmlns:p14="http://schemas.microsoft.com/office/powerpoint/2010/main" val="25252944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34DFB7-482A-F420-4FA0-F2ADD918DA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C0AA4F4-DC3D-05A0-9FFD-0033C9912957}"/>
              </a:ext>
            </a:extLst>
          </p:cNvPr>
          <p:cNvSpPr/>
          <p:nvPr/>
        </p:nvSpPr>
        <p:spPr>
          <a:xfrm>
            <a:off x="61903" y="-1"/>
            <a:ext cx="1609735" cy="6858001"/>
          </a:xfrm>
          <a:prstGeom prst="rect">
            <a:avLst/>
          </a:prstGeom>
          <a:solidFill>
            <a:srgbClr val="101C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DEA30C-416C-7FDB-076F-C797EB30D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0742" y="5531081"/>
            <a:ext cx="1089354" cy="12449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2C155DD-3C64-A65D-9AFB-07EF6F50F570}"/>
              </a:ext>
            </a:extLst>
          </p:cNvPr>
          <p:cNvSpPr txBox="1"/>
          <p:nvPr/>
        </p:nvSpPr>
        <p:spPr>
          <a:xfrm>
            <a:off x="9058278" y="2886394"/>
            <a:ext cx="29575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….restoring the self confidence of the Nigerian child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8DA5021-1E55-1C44-D418-31AAB78924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2213" y="285731"/>
            <a:ext cx="1314450" cy="13144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58541AA-D4AD-C37E-7E13-D3B42D191D93}"/>
              </a:ext>
            </a:extLst>
          </p:cNvPr>
          <p:cNvSpPr txBox="1"/>
          <p:nvPr/>
        </p:nvSpPr>
        <p:spPr>
          <a:xfrm rot="16200000">
            <a:off x="-2030125" y="3218477"/>
            <a:ext cx="5831868" cy="707886"/>
          </a:xfrm>
          <a:prstGeom prst="rect">
            <a:avLst/>
          </a:prstGeom>
          <a:solidFill>
            <a:srgbClr val="101C1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4">
                    <a:lumMod val="75000"/>
                  </a:schemeClr>
                </a:solidFill>
              </a:rPr>
              <a:t>Cultivating Resilience and Growth in Secondary School Students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1252B4-3BF1-4162-958E-38D78BF56F4B}"/>
              </a:ext>
            </a:extLst>
          </p:cNvPr>
          <p:cNvSpPr txBox="1"/>
          <p:nvPr/>
        </p:nvSpPr>
        <p:spPr>
          <a:xfrm>
            <a:off x="2168525" y="3457568"/>
            <a:ext cx="5046663" cy="369332"/>
          </a:xfrm>
          <a:prstGeom prst="rect">
            <a:avLst/>
          </a:prstGeom>
          <a:solidFill>
            <a:srgbClr val="2A3A32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F73D04-23B6-0F90-7E35-A8A4CE69805B}"/>
              </a:ext>
            </a:extLst>
          </p:cNvPr>
          <p:cNvSpPr txBox="1"/>
          <p:nvPr/>
        </p:nvSpPr>
        <p:spPr>
          <a:xfrm>
            <a:off x="2168525" y="200990"/>
            <a:ext cx="5864237" cy="1569660"/>
          </a:xfrm>
          <a:prstGeom prst="rect">
            <a:avLst/>
          </a:prstGeom>
          <a:solidFill>
            <a:srgbClr val="2B3A3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9900"/>
                </a:solidFill>
                <a:latin typeface="Algerian" panose="04020705040A02060702" pitchFamily="82" charset="0"/>
              </a:rPr>
              <a:t>Intrinsic motivation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B12393-7AD2-ADDA-6D50-72D5B30613AA}"/>
              </a:ext>
            </a:extLst>
          </p:cNvPr>
          <p:cNvSpPr txBox="1"/>
          <p:nvPr/>
        </p:nvSpPr>
        <p:spPr>
          <a:xfrm>
            <a:off x="1833217" y="2371724"/>
            <a:ext cx="6987875" cy="2829172"/>
          </a:xfrm>
          <a:prstGeom prst="rect">
            <a:avLst/>
          </a:prstGeom>
          <a:solidFill>
            <a:srgbClr val="2A3A32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GB" sz="3000" b="1" dirty="0">
                <a:solidFill>
                  <a:srgbClr val="92D050"/>
                </a:solidFill>
              </a:rPr>
              <a:t>HOW DO WE PRAISE CHILDREN’S </a:t>
            </a:r>
          </a:p>
          <a:p>
            <a:pPr algn="ctr">
              <a:lnSpc>
                <a:spcPct val="200000"/>
              </a:lnSpc>
            </a:pPr>
            <a:r>
              <a:rPr lang="en-GB" sz="3000" b="1" dirty="0">
                <a:solidFill>
                  <a:srgbClr val="92D050"/>
                </a:solidFill>
              </a:rPr>
              <a:t>EFFORTS TO HELP THEM DEVELOP </a:t>
            </a:r>
          </a:p>
          <a:p>
            <a:pPr algn="ctr">
              <a:lnSpc>
                <a:spcPct val="150000"/>
              </a:lnSpc>
            </a:pPr>
            <a:r>
              <a:rPr lang="en-GB" sz="3000" b="1" dirty="0">
                <a:solidFill>
                  <a:srgbClr val="92D050"/>
                </a:solidFill>
              </a:rPr>
              <a:t>INTRINSIC MOTIVATION</a:t>
            </a:r>
            <a:r>
              <a:rPr lang="en-GB" sz="4400" b="1" dirty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020741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58067-4F95-D39A-3878-24BEEE3A46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8CCF03C-CCCE-7EF4-FFEE-5B4B009A6F6F}"/>
              </a:ext>
            </a:extLst>
          </p:cNvPr>
          <p:cNvSpPr/>
          <p:nvPr/>
        </p:nvSpPr>
        <p:spPr>
          <a:xfrm>
            <a:off x="61903" y="-1"/>
            <a:ext cx="1609735" cy="6858001"/>
          </a:xfrm>
          <a:prstGeom prst="rect">
            <a:avLst/>
          </a:prstGeom>
          <a:solidFill>
            <a:srgbClr val="101C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9CBE9E-1247-AC91-0FAC-DB72B911C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0742" y="5531081"/>
            <a:ext cx="1089354" cy="12449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8350B5E-8C0C-C983-AA0A-B3E1E16B7C8C}"/>
              </a:ext>
            </a:extLst>
          </p:cNvPr>
          <p:cNvSpPr txBox="1"/>
          <p:nvPr/>
        </p:nvSpPr>
        <p:spPr>
          <a:xfrm>
            <a:off x="9058278" y="2886394"/>
            <a:ext cx="29575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….restoring the self confidence of the Nigerian child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798245C-0B16-2F2D-AC61-8A81F4416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2213" y="328595"/>
            <a:ext cx="1314450" cy="13144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45BB3B0-CEC8-14D4-D7C3-655A13AD37F3}"/>
              </a:ext>
            </a:extLst>
          </p:cNvPr>
          <p:cNvSpPr txBox="1"/>
          <p:nvPr/>
        </p:nvSpPr>
        <p:spPr>
          <a:xfrm rot="16200000">
            <a:off x="-2030125" y="3218477"/>
            <a:ext cx="5831868" cy="707886"/>
          </a:xfrm>
          <a:prstGeom prst="rect">
            <a:avLst/>
          </a:prstGeom>
          <a:solidFill>
            <a:srgbClr val="101C1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4">
                    <a:lumMod val="75000"/>
                  </a:schemeClr>
                </a:solidFill>
              </a:rPr>
              <a:t>Cultivating Resilience and Growth in Secondary School Students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15ECF1F-970B-90AB-90AF-72D9D2F2FC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8525" y="300029"/>
            <a:ext cx="6275380" cy="1728787"/>
          </a:xfrm>
        </p:spPr>
        <p:txBody>
          <a:bodyPr>
            <a:normAutofit fontScale="90000"/>
          </a:bodyPr>
          <a:lstStyle/>
          <a:p>
            <a:pPr algn="ctr"/>
            <a:r>
              <a:rPr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Praising Efforts Over Results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EC0C78-E0C0-DF96-D2B0-774BF7963A8E}"/>
              </a:ext>
            </a:extLst>
          </p:cNvPr>
          <p:cNvSpPr txBox="1"/>
          <p:nvPr/>
        </p:nvSpPr>
        <p:spPr>
          <a:xfrm>
            <a:off x="2168525" y="3457568"/>
            <a:ext cx="5046663" cy="369332"/>
          </a:xfrm>
          <a:prstGeom prst="rect">
            <a:avLst/>
          </a:prstGeom>
          <a:solidFill>
            <a:srgbClr val="2A3A32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8EF3F9-A386-27D3-AF95-3F5E6A6968A3}"/>
              </a:ext>
            </a:extLst>
          </p:cNvPr>
          <p:cNvSpPr txBox="1"/>
          <p:nvPr/>
        </p:nvSpPr>
        <p:spPr>
          <a:xfrm>
            <a:off x="2168525" y="3001378"/>
            <a:ext cx="5864237" cy="1569660"/>
          </a:xfrm>
          <a:prstGeom prst="rect">
            <a:avLst/>
          </a:prstGeom>
          <a:solidFill>
            <a:srgbClr val="2B3A3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9900"/>
                </a:solidFill>
                <a:latin typeface="Algerian" panose="04020705040A02060702" pitchFamily="82" charset="0"/>
              </a:rPr>
              <a:t>Giving room FOR MISTAKEs </a:t>
            </a:r>
          </a:p>
        </p:txBody>
      </p:sp>
    </p:spTree>
    <p:extLst>
      <p:ext uri="{BB962C8B-B14F-4D97-AF65-F5344CB8AC3E}">
        <p14:creationId xmlns:p14="http://schemas.microsoft.com/office/powerpoint/2010/main" val="14409799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2CCDB9-2BC4-9626-2BC2-CFC9298C3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799B73D-C10C-A523-6A9A-DF8168D54624}"/>
              </a:ext>
            </a:extLst>
          </p:cNvPr>
          <p:cNvSpPr/>
          <p:nvPr/>
        </p:nvSpPr>
        <p:spPr>
          <a:xfrm>
            <a:off x="61903" y="-1"/>
            <a:ext cx="1609735" cy="6858001"/>
          </a:xfrm>
          <a:prstGeom prst="rect">
            <a:avLst/>
          </a:prstGeom>
          <a:solidFill>
            <a:srgbClr val="101C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BDE593-C918-AFC4-CDC6-92291F549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0742" y="5531081"/>
            <a:ext cx="1089354" cy="12449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33C491-7859-0006-87F6-D3D75C0C9D18}"/>
              </a:ext>
            </a:extLst>
          </p:cNvPr>
          <p:cNvSpPr txBox="1"/>
          <p:nvPr/>
        </p:nvSpPr>
        <p:spPr>
          <a:xfrm>
            <a:off x="9058278" y="2886394"/>
            <a:ext cx="29575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….restoring the self confidence of the Nigerian child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0371931-8817-4EEF-E57E-20D4676CA9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2213" y="328595"/>
            <a:ext cx="1314450" cy="13144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ECC6825-AFFB-EBBF-9FB9-FE2CF447C80F}"/>
              </a:ext>
            </a:extLst>
          </p:cNvPr>
          <p:cNvSpPr txBox="1"/>
          <p:nvPr/>
        </p:nvSpPr>
        <p:spPr>
          <a:xfrm rot="16200000">
            <a:off x="-2030125" y="3218477"/>
            <a:ext cx="5831868" cy="707886"/>
          </a:xfrm>
          <a:prstGeom prst="rect">
            <a:avLst/>
          </a:prstGeom>
          <a:solidFill>
            <a:srgbClr val="101C1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4">
                    <a:lumMod val="75000"/>
                  </a:schemeClr>
                </a:solidFill>
              </a:rPr>
              <a:t>Cultivating Resilience and Growth in Secondary School Students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372004-E542-7AA2-D2DC-26B10DC01969}"/>
              </a:ext>
            </a:extLst>
          </p:cNvPr>
          <p:cNvSpPr txBox="1"/>
          <p:nvPr/>
        </p:nvSpPr>
        <p:spPr>
          <a:xfrm>
            <a:off x="2168525" y="3457568"/>
            <a:ext cx="5046663" cy="369332"/>
          </a:xfrm>
          <a:prstGeom prst="rect">
            <a:avLst/>
          </a:prstGeom>
          <a:solidFill>
            <a:srgbClr val="2A3A32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B1042D-10FD-CB7E-51EE-9CEBF9FD046D}"/>
              </a:ext>
            </a:extLst>
          </p:cNvPr>
          <p:cNvSpPr txBox="1"/>
          <p:nvPr/>
        </p:nvSpPr>
        <p:spPr>
          <a:xfrm>
            <a:off x="2168525" y="343880"/>
            <a:ext cx="5864237" cy="1569660"/>
          </a:xfrm>
          <a:prstGeom prst="rect">
            <a:avLst/>
          </a:prstGeom>
          <a:solidFill>
            <a:srgbClr val="2B3A3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9900"/>
                </a:solidFill>
                <a:latin typeface="Algerian" panose="04020705040A02060702" pitchFamily="82" charset="0"/>
              </a:rPr>
              <a:t>Giving room FOR MISTAKEs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94BE8C-3CC5-96A2-3EDB-603EB71BCB19}"/>
              </a:ext>
            </a:extLst>
          </p:cNvPr>
          <p:cNvSpPr txBox="1"/>
          <p:nvPr/>
        </p:nvSpPr>
        <p:spPr>
          <a:xfrm>
            <a:off x="2000712" y="2743200"/>
            <a:ext cx="6526979" cy="2401748"/>
          </a:xfrm>
          <a:prstGeom prst="rect">
            <a:avLst/>
          </a:prstGeom>
          <a:solidFill>
            <a:srgbClr val="2A3A32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When children are praised for their effort, they </a:t>
            </a:r>
          </a:p>
          <a:p>
            <a:pPr algn="ctr">
              <a:lnSpc>
                <a:spcPct val="150000"/>
              </a:lnSpc>
            </a:pPr>
            <a:r>
              <a:rPr lang="en-GB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feel safer making mistakes.</a:t>
            </a:r>
          </a:p>
          <a:p>
            <a:pPr algn="ctr">
              <a:lnSpc>
                <a:spcPct val="150000"/>
              </a:lnSpc>
            </a:pPr>
            <a:endParaRPr lang="en-GB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GB" sz="3200" b="1" dirty="0">
                <a:solidFill>
                  <a:srgbClr val="FFFF00"/>
                </a:solidFill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7098479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460CF8-1C88-A8E2-833D-837A114AB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004D44E-8C61-BC56-3A71-97B942B8FF72}"/>
              </a:ext>
            </a:extLst>
          </p:cNvPr>
          <p:cNvSpPr/>
          <p:nvPr/>
        </p:nvSpPr>
        <p:spPr>
          <a:xfrm>
            <a:off x="61903" y="-1"/>
            <a:ext cx="1609735" cy="6858001"/>
          </a:xfrm>
          <a:prstGeom prst="rect">
            <a:avLst/>
          </a:prstGeom>
          <a:solidFill>
            <a:srgbClr val="101C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8E02C9-C7A6-C04E-A7FF-997C12368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0742" y="5531081"/>
            <a:ext cx="1089354" cy="12449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DF5986-1226-A945-BFAF-F65ACCC5277E}"/>
              </a:ext>
            </a:extLst>
          </p:cNvPr>
          <p:cNvSpPr txBox="1"/>
          <p:nvPr/>
        </p:nvSpPr>
        <p:spPr>
          <a:xfrm>
            <a:off x="9058278" y="2886394"/>
            <a:ext cx="29575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….restoring the self confidence of the Nigerian child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8C9A6A3-5679-8EF4-869E-616AF88409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2213" y="328595"/>
            <a:ext cx="1314450" cy="13144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E4997A7-24AA-27E7-F7C0-AA336F94A415}"/>
              </a:ext>
            </a:extLst>
          </p:cNvPr>
          <p:cNvSpPr txBox="1"/>
          <p:nvPr/>
        </p:nvSpPr>
        <p:spPr>
          <a:xfrm rot="16200000">
            <a:off x="-2030125" y="3218477"/>
            <a:ext cx="5831868" cy="707886"/>
          </a:xfrm>
          <a:prstGeom prst="rect">
            <a:avLst/>
          </a:prstGeom>
          <a:solidFill>
            <a:srgbClr val="101C1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4">
                    <a:lumMod val="75000"/>
                  </a:schemeClr>
                </a:solidFill>
              </a:rPr>
              <a:t>Cultivating Resilience and Growth in Secondary School Students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D1132B-7DD1-957D-C6C8-3C9A8386C8F5}"/>
              </a:ext>
            </a:extLst>
          </p:cNvPr>
          <p:cNvSpPr txBox="1"/>
          <p:nvPr/>
        </p:nvSpPr>
        <p:spPr>
          <a:xfrm>
            <a:off x="2168525" y="3457568"/>
            <a:ext cx="5046663" cy="369332"/>
          </a:xfrm>
          <a:prstGeom prst="rect">
            <a:avLst/>
          </a:prstGeom>
          <a:solidFill>
            <a:srgbClr val="2A3A32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AE3A03-DEAD-F686-69FA-F6B7DD5BABC5}"/>
              </a:ext>
            </a:extLst>
          </p:cNvPr>
          <p:cNvSpPr txBox="1"/>
          <p:nvPr/>
        </p:nvSpPr>
        <p:spPr>
          <a:xfrm>
            <a:off x="2168525" y="343880"/>
            <a:ext cx="5864237" cy="1569660"/>
          </a:xfrm>
          <a:prstGeom prst="rect">
            <a:avLst/>
          </a:prstGeom>
          <a:solidFill>
            <a:srgbClr val="2B3A3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9900"/>
                </a:solidFill>
                <a:latin typeface="Algerian" panose="04020705040A02060702" pitchFamily="82" charset="0"/>
              </a:rPr>
              <a:t>Giving room FOR MISTAKEs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5DF0E5-CC15-F7E0-2113-0E086F0BD59E}"/>
              </a:ext>
            </a:extLst>
          </p:cNvPr>
          <p:cNvSpPr txBox="1"/>
          <p:nvPr/>
        </p:nvSpPr>
        <p:spPr>
          <a:xfrm>
            <a:off x="2000712" y="2743200"/>
            <a:ext cx="6526979" cy="3532505"/>
          </a:xfrm>
          <a:prstGeom prst="rect">
            <a:avLst/>
          </a:prstGeom>
          <a:solidFill>
            <a:srgbClr val="2A3A32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When children are praised for their effort, they </a:t>
            </a:r>
          </a:p>
          <a:p>
            <a:pPr algn="ctr">
              <a:lnSpc>
                <a:spcPct val="150000"/>
              </a:lnSpc>
            </a:pPr>
            <a:r>
              <a:rPr lang="en-GB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feel safer making mistakes.</a:t>
            </a:r>
          </a:p>
          <a:p>
            <a:pPr algn="ctr">
              <a:lnSpc>
                <a:spcPct val="150000"/>
              </a:lnSpc>
            </a:pPr>
            <a:r>
              <a:rPr lang="en-GB" sz="3200" b="1" dirty="0">
                <a:solidFill>
                  <a:srgbClr val="FFFF00"/>
                </a:solidFill>
              </a:rPr>
              <a:t>WHY?</a:t>
            </a:r>
          </a:p>
          <a:p>
            <a:pPr algn="ctr">
              <a:lnSpc>
                <a:spcPct val="150000"/>
              </a:lnSpc>
            </a:pPr>
            <a:r>
              <a:rPr lang="en-GB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 They understand that mistakes are part </a:t>
            </a:r>
          </a:p>
          <a:p>
            <a:pPr algn="ctr">
              <a:lnSpc>
                <a:spcPct val="150000"/>
              </a:lnSpc>
            </a:pPr>
            <a:r>
              <a:rPr lang="en-GB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of the learning process and are</a:t>
            </a:r>
          </a:p>
          <a:p>
            <a:pPr algn="ctr">
              <a:lnSpc>
                <a:spcPct val="150000"/>
              </a:lnSpc>
            </a:pPr>
            <a:r>
              <a:rPr lang="en-GB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not indicative of their overall worth.</a:t>
            </a:r>
          </a:p>
        </p:txBody>
      </p:sp>
    </p:spTree>
    <p:extLst>
      <p:ext uri="{BB962C8B-B14F-4D97-AF65-F5344CB8AC3E}">
        <p14:creationId xmlns:p14="http://schemas.microsoft.com/office/powerpoint/2010/main" val="22757732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5BE77-D782-4357-1751-77F72EEBA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0B771C7-21E9-F58E-CBFA-7C9E22435C4E}"/>
              </a:ext>
            </a:extLst>
          </p:cNvPr>
          <p:cNvSpPr/>
          <p:nvPr/>
        </p:nvSpPr>
        <p:spPr>
          <a:xfrm>
            <a:off x="61903" y="-1"/>
            <a:ext cx="1609735" cy="6858001"/>
          </a:xfrm>
          <a:prstGeom prst="rect">
            <a:avLst/>
          </a:prstGeom>
          <a:solidFill>
            <a:srgbClr val="101C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11657F-2AEF-F6F7-0155-84A4BEB80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0742" y="5531081"/>
            <a:ext cx="1089354" cy="12449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6F731E-1910-B43F-4530-D9EAC2D3A4DF}"/>
              </a:ext>
            </a:extLst>
          </p:cNvPr>
          <p:cNvSpPr txBox="1"/>
          <p:nvPr/>
        </p:nvSpPr>
        <p:spPr>
          <a:xfrm>
            <a:off x="9058278" y="2886394"/>
            <a:ext cx="29575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….restoring the self confidence of the Nigerian child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C084ECE-3F0D-0E96-4B52-6C8C344101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2213" y="328595"/>
            <a:ext cx="1314450" cy="13144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62026F6-D2FC-2ED3-79C7-001F08D88E25}"/>
              </a:ext>
            </a:extLst>
          </p:cNvPr>
          <p:cNvSpPr txBox="1"/>
          <p:nvPr/>
        </p:nvSpPr>
        <p:spPr>
          <a:xfrm rot="16200000">
            <a:off x="-2030125" y="3218477"/>
            <a:ext cx="5831868" cy="707886"/>
          </a:xfrm>
          <a:prstGeom prst="rect">
            <a:avLst/>
          </a:prstGeom>
          <a:solidFill>
            <a:srgbClr val="101C1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4">
                    <a:lumMod val="75000"/>
                  </a:schemeClr>
                </a:solidFill>
              </a:rPr>
              <a:t>Cultivating Resilience and Growth in Secondary School Students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C6E883-D344-3FBF-C100-A1EDD1A04353}"/>
              </a:ext>
            </a:extLst>
          </p:cNvPr>
          <p:cNvSpPr txBox="1"/>
          <p:nvPr/>
        </p:nvSpPr>
        <p:spPr>
          <a:xfrm>
            <a:off x="2168525" y="3457568"/>
            <a:ext cx="5046663" cy="369332"/>
          </a:xfrm>
          <a:prstGeom prst="rect">
            <a:avLst/>
          </a:prstGeom>
          <a:solidFill>
            <a:srgbClr val="2A3A32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9E03AD-5717-FC73-F754-5CD66319B2F0}"/>
              </a:ext>
            </a:extLst>
          </p:cNvPr>
          <p:cNvSpPr txBox="1"/>
          <p:nvPr/>
        </p:nvSpPr>
        <p:spPr>
          <a:xfrm>
            <a:off x="2168525" y="343880"/>
            <a:ext cx="5864237" cy="1569660"/>
          </a:xfrm>
          <a:prstGeom prst="rect">
            <a:avLst/>
          </a:prstGeom>
          <a:solidFill>
            <a:srgbClr val="2B3A3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9900"/>
                </a:solidFill>
                <a:latin typeface="Algerian" panose="04020705040A02060702" pitchFamily="82" charset="0"/>
              </a:rPr>
              <a:t>Giving room FOR MISTAKE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55B947-F12B-4E85-67C3-66A63BCE46BA}"/>
              </a:ext>
            </a:extLst>
          </p:cNvPr>
          <p:cNvSpPr txBox="1"/>
          <p:nvPr/>
        </p:nvSpPr>
        <p:spPr>
          <a:xfrm>
            <a:off x="1841045" y="3086106"/>
            <a:ext cx="6601487" cy="1951496"/>
          </a:xfrm>
          <a:prstGeom prst="rect">
            <a:avLst/>
          </a:prstGeom>
          <a:solidFill>
            <a:srgbClr val="2A3A32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Praising a child's effort in academics </a:t>
            </a:r>
          </a:p>
          <a:p>
            <a:pPr algn="ctr">
              <a:lnSpc>
                <a:spcPct val="150000"/>
              </a:lnSpc>
            </a:pPr>
            <a:r>
              <a:rPr lang="en-GB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 help create a safe space </a:t>
            </a:r>
          </a:p>
          <a:p>
            <a:pPr algn="ctr">
              <a:lnSpc>
                <a:spcPct val="150000"/>
              </a:lnSpc>
            </a:pPr>
            <a:r>
              <a:rPr lang="en-GB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for mistakes in several ways:</a:t>
            </a:r>
          </a:p>
        </p:txBody>
      </p:sp>
    </p:spTree>
    <p:extLst>
      <p:ext uri="{BB962C8B-B14F-4D97-AF65-F5344CB8AC3E}">
        <p14:creationId xmlns:p14="http://schemas.microsoft.com/office/powerpoint/2010/main" val="887076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E74F28-0E0B-81FE-5963-5ED160E45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5499D1D-E091-B67E-EAAF-EB5C2FEE9FFE}"/>
              </a:ext>
            </a:extLst>
          </p:cNvPr>
          <p:cNvSpPr/>
          <p:nvPr/>
        </p:nvSpPr>
        <p:spPr>
          <a:xfrm>
            <a:off x="61903" y="-1"/>
            <a:ext cx="1609735" cy="6858001"/>
          </a:xfrm>
          <a:prstGeom prst="rect">
            <a:avLst/>
          </a:prstGeom>
          <a:solidFill>
            <a:srgbClr val="101C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D69B4C-8477-54D7-F155-C42F77F0C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0742" y="5531081"/>
            <a:ext cx="1089354" cy="12449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4086F21-366C-9D02-1C0A-70EC80B47BE6}"/>
              </a:ext>
            </a:extLst>
          </p:cNvPr>
          <p:cNvSpPr txBox="1"/>
          <p:nvPr/>
        </p:nvSpPr>
        <p:spPr>
          <a:xfrm>
            <a:off x="9058278" y="2886394"/>
            <a:ext cx="29575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….restoring the self confidence of the Nigerian child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CB28C7F-ABFC-48FA-5A33-AAD6AC8B00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2213" y="328595"/>
            <a:ext cx="1314450" cy="13144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D083707-B828-A724-9DFA-B467166D3BB0}"/>
              </a:ext>
            </a:extLst>
          </p:cNvPr>
          <p:cNvSpPr txBox="1"/>
          <p:nvPr/>
        </p:nvSpPr>
        <p:spPr>
          <a:xfrm rot="16200000">
            <a:off x="-2030125" y="3218477"/>
            <a:ext cx="5831868" cy="707886"/>
          </a:xfrm>
          <a:prstGeom prst="rect">
            <a:avLst/>
          </a:prstGeom>
          <a:solidFill>
            <a:srgbClr val="101C1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4">
                    <a:lumMod val="75000"/>
                  </a:schemeClr>
                </a:solidFill>
              </a:rPr>
              <a:t>Cultivating Resilience and Growth in Secondary School Students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BCFF29-F1E6-2764-30B2-134A337D7D45}"/>
              </a:ext>
            </a:extLst>
          </p:cNvPr>
          <p:cNvSpPr txBox="1"/>
          <p:nvPr/>
        </p:nvSpPr>
        <p:spPr>
          <a:xfrm>
            <a:off x="2168525" y="3457568"/>
            <a:ext cx="5046663" cy="369332"/>
          </a:xfrm>
          <a:prstGeom prst="rect">
            <a:avLst/>
          </a:prstGeom>
          <a:solidFill>
            <a:srgbClr val="2A3A32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A30917-C353-C5BB-EA53-65BCC6614E83}"/>
              </a:ext>
            </a:extLst>
          </p:cNvPr>
          <p:cNvSpPr txBox="1"/>
          <p:nvPr/>
        </p:nvSpPr>
        <p:spPr>
          <a:xfrm>
            <a:off x="2168525" y="200990"/>
            <a:ext cx="5864237" cy="1569660"/>
          </a:xfrm>
          <a:prstGeom prst="rect">
            <a:avLst/>
          </a:prstGeom>
          <a:solidFill>
            <a:srgbClr val="2B3A3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9900"/>
                </a:solidFill>
                <a:latin typeface="Algerian" panose="04020705040A02060702" pitchFamily="82" charset="0"/>
              </a:rPr>
              <a:t>Giving room FOR MISTAKE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539CF5-6292-2612-C233-7474D592E9C3}"/>
              </a:ext>
            </a:extLst>
          </p:cNvPr>
          <p:cNvSpPr txBox="1"/>
          <p:nvPr/>
        </p:nvSpPr>
        <p:spPr>
          <a:xfrm>
            <a:off x="2239189" y="1770650"/>
            <a:ext cx="5793573" cy="5107873"/>
          </a:xfrm>
          <a:prstGeom prst="rect">
            <a:avLst/>
          </a:prstGeom>
          <a:solidFill>
            <a:srgbClr val="2A3A32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200" b="1" dirty="0">
                <a:solidFill>
                  <a:schemeClr val="accent2">
                    <a:lumMod val="75000"/>
                  </a:schemeClr>
                </a:solidFill>
              </a:rPr>
              <a:t>Encourages Risk-Taking</a:t>
            </a:r>
          </a:p>
          <a:p>
            <a:pPr algn="ctr">
              <a:lnSpc>
                <a:spcPct val="150000"/>
              </a:lnSpc>
            </a:pPr>
            <a:endParaRPr lang="en-GB" sz="2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GB" sz="2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1. Reducing fear of failure: When effort is </a:t>
            </a:r>
          </a:p>
          <a:p>
            <a:pPr algn="ctr">
              <a:lnSpc>
                <a:spcPct val="150000"/>
              </a:lnSpc>
            </a:pPr>
            <a:r>
              <a:rPr lang="en-GB" sz="2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praised, children feel more comfortable</a:t>
            </a:r>
          </a:p>
          <a:p>
            <a:pPr algn="ctr">
              <a:lnSpc>
                <a:spcPct val="150000"/>
              </a:lnSpc>
            </a:pPr>
            <a:r>
              <a:rPr lang="en-GB" sz="2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taking risks and trying new things.</a:t>
            </a:r>
          </a:p>
          <a:p>
            <a:pPr algn="ctr">
              <a:lnSpc>
                <a:spcPct val="150000"/>
              </a:lnSpc>
            </a:pPr>
            <a:endParaRPr lang="en-GB" sz="22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GB" sz="2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2. Embracing challenges: They become </a:t>
            </a:r>
          </a:p>
          <a:p>
            <a:pPr algn="ctr">
              <a:lnSpc>
                <a:spcPct val="150000"/>
              </a:lnSpc>
            </a:pPr>
            <a:r>
              <a:rPr lang="en-GB" sz="2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more willing to tackle difficult </a:t>
            </a:r>
          </a:p>
          <a:p>
            <a:pPr algn="ctr">
              <a:lnSpc>
                <a:spcPct val="150000"/>
              </a:lnSpc>
            </a:pPr>
            <a:r>
              <a:rPr lang="en-GB" sz="2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tasks and view challenges as</a:t>
            </a:r>
          </a:p>
          <a:p>
            <a:pPr algn="ctr">
              <a:lnSpc>
                <a:spcPct val="150000"/>
              </a:lnSpc>
            </a:pPr>
            <a:r>
              <a:rPr lang="en-GB" sz="2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opportunities for growth.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078007-0634-1C3F-C6C6-DB8C4246B1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7260" y="2285999"/>
            <a:ext cx="950463" cy="59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712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3CDBA2-7650-D423-D201-E87EDDF8D4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4D330CD-BEBF-1943-683A-A34FC6298241}"/>
              </a:ext>
            </a:extLst>
          </p:cNvPr>
          <p:cNvSpPr/>
          <p:nvPr/>
        </p:nvSpPr>
        <p:spPr>
          <a:xfrm>
            <a:off x="61903" y="-1"/>
            <a:ext cx="1609735" cy="6858001"/>
          </a:xfrm>
          <a:prstGeom prst="rect">
            <a:avLst/>
          </a:prstGeom>
          <a:solidFill>
            <a:srgbClr val="101C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D80FA8-C7D5-0252-AFC2-17BFB07F9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0742" y="5531081"/>
            <a:ext cx="1089354" cy="12449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7DE34D-7564-35FD-269B-994452990607}"/>
              </a:ext>
            </a:extLst>
          </p:cNvPr>
          <p:cNvSpPr txBox="1"/>
          <p:nvPr/>
        </p:nvSpPr>
        <p:spPr>
          <a:xfrm>
            <a:off x="9058278" y="2886394"/>
            <a:ext cx="29575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….restoring the self confidence of the Nigerian child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356085F-C616-7F3A-D2C8-DF69265B8D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2213" y="328595"/>
            <a:ext cx="1314450" cy="131445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C57424E4-15CA-FCBF-CB7B-8221F9B990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8525" y="371469"/>
            <a:ext cx="6275380" cy="1728787"/>
          </a:xfrm>
        </p:spPr>
        <p:txBody>
          <a:bodyPr>
            <a:normAutofit fontScale="90000"/>
          </a:bodyPr>
          <a:lstStyle/>
          <a:p>
            <a:pPr algn="ctr"/>
            <a:r>
              <a:rPr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Praising Efforts Over Results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8F12C2-DF4F-062B-A90E-B8DA083313B5}"/>
              </a:ext>
            </a:extLst>
          </p:cNvPr>
          <p:cNvSpPr txBox="1"/>
          <p:nvPr/>
        </p:nvSpPr>
        <p:spPr>
          <a:xfrm>
            <a:off x="2357438" y="2243134"/>
            <a:ext cx="5786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75000"/>
                  </a:schemeClr>
                </a:solidFill>
              </a:rPr>
              <a:t>Why Does This Matter?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650F6-1B7D-F691-73D5-367264A11CC5}"/>
              </a:ext>
            </a:extLst>
          </p:cNvPr>
          <p:cNvSpPr txBox="1">
            <a:spLocks/>
          </p:cNvSpPr>
          <p:nvPr/>
        </p:nvSpPr>
        <p:spPr>
          <a:xfrm>
            <a:off x="2091527" y="2900358"/>
            <a:ext cx="6429375" cy="1384628"/>
          </a:xfrm>
          <a:prstGeom prst="rect">
            <a:avLst/>
          </a:prstGeom>
          <a:solidFill>
            <a:srgbClr val="2A3A32"/>
          </a:solidFill>
        </p:spPr>
        <p:txBody>
          <a:bodyPr vert="horz" lIns="91440" tIns="0" rIns="91440" bIns="45720" rtlCol="0" anchor="b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200" b="1" dirty="0"/>
          </a:p>
          <a:p>
            <a:pPr algn="ctr"/>
            <a:r>
              <a:rPr lang="en-GB" sz="2200" b="1" dirty="0"/>
              <a:t>Praising children for their effort, rather than </a:t>
            </a:r>
            <a:r>
              <a:rPr lang="en-GB" sz="2200" b="1" dirty="0">
                <a:solidFill>
                  <a:srgbClr val="FFC000"/>
                </a:solidFill>
              </a:rPr>
              <a:t>just the outcome</a:t>
            </a:r>
            <a:r>
              <a:rPr lang="en-GB" sz="2200" b="1" dirty="0"/>
              <a:t>, is crucial for building self-confidence because it fosters a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4B6633-F9D4-F496-3DF4-8F3FD034E8B3}"/>
              </a:ext>
            </a:extLst>
          </p:cNvPr>
          <p:cNvSpPr txBox="1"/>
          <p:nvPr/>
        </p:nvSpPr>
        <p:spPr>
          <a:xfrm>
            <a:off x="2185173" y="4841825"/>
            <a:ext cx="6258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9900"/>
                </a:solidFill>
                <a:latin typeface="Algerian" panose="04020705040A02060702" pitchFamily="82" charset="0"/>
              </a:rPr>
              <a:t>1. Growth Mindset.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534DD1-7C83-CD00-3990-76ABB56C5048}"/>
              </a:ext>
            </a:extLst>
          </p:cNvPr>
          <p:cNvSpPr txBox="1"/>
          <p:nvPr/>
        </p:nvSpPr>
        <p:spPr>
          <a:xfrm rot="16200000">
            <a:off x="-2030125" y="3218477"/>
            <a:ext cx="5831868" cy="707886"/>
          </a:xfrm>
          <a:prstGeom prst="rect">
            <a:avLst/>
          </a:prstGeom>
          <a:solidFill>
            <a:srgbClr val="101C1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4">
                    <a:lumMod val="75000"/>
                  </a:schemeClr>
                </a:solidFill>
              </a:rPr>
              <a:t>Cultivating Resilience and Growth in Secondary School Students</a:t>
            </a:r>
          </a:p>
        </p:txBody>
      </p:sp>
    </p:spTree>
    <p:extLst>
      <p:ext uri="{BB962C8B-B14F-4D97-AF65-F5344CB8AC3E}">
        <p14:creationId xmlns:p14="http://schemas.microsoft.com/office/powerpoint/2010/main" val="10432796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7A28AD-ED5E-00D2-2717-91863C2CE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1FA6ABD-FA56-58ED-90D9-E80B7DB830E3}"/>
              </a:ext>
            </a:extLst>
          </p:cNvPr>
          <p:cNvSpPr/>
          <p:nvPr/>
        </p:nvSpPr>
        <p:spPr>
          <a:xfrm>
            <a:off x="61903" y="-1"/>
            <a:ext cx="1609735" cy="6858001"/>
          </a:xfrm>
          <a:prstGeom prst="rect">
            <a:avLst/>
          </a:prstGeom>
          <a:solidFill>
            <a:srgbClr val="101C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9F2E17-B6B3-4240-6321-1FCC30C2A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0742" y="5531081"/>
            <a:ext cx="1089354" cy="12449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5326460-E290-064D-58D7-CC0E2D088ED5}"/>
              </a:ext>
            </a:extLst>
          </p:cNvPr>
          <p:cNvSpPr txBox="1"/>
          <p:nvPr/>
        </p:nvSpPr>
        <p:spPr>
          <a:xfrm>
            <a:off x="9058278" y="2886394"/>
            <a:ext cx="29575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….restoring the self confidence of the Nigerian child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46DB384-EFDC-2D55-95D9-28C59E6755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2213" y="328595"/>
            <a:ext cx="1314450" cy="13144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FC6AE5D-A238-C355-D587-2ABC31130B70}"/>
              </a:ext>
            </a:extLst>
          </p:cNvPr>
          <p:cNvSpPr txBox="1"/>
          <p:nvPr/>
        </p:nvSpPr>
        <p:spPr>
          <a:xfrm rot="16200000">
            <a:off x="-2030125" y="3218477"/>
            <a:ext cx="5831868" cy="707886"/>
          </a:xfrm>
          <a:prstGeom prst="rect">
            <a:avLst/>
          </a:prstGeom>
          <a:solidFill>
            <a:srgbClr val="101C1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4">
                    <a:lumMod val="75000"/>
                  </a:schemeClr>
                </a:solidFill>
              </a:rPr>
              <a:t>Cultivating Resilience and Growth in Secondary School Students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9E1A35-697D-2843-9DCC-1A969AA9F8AC}"/>
              </a:ext>
            </a:extLst>
          </p:cNvPr>
          <p:cNvSpPr txBox="1"/>
          <p:nvPr/>
        </p:nvSpPr>
        <p:spPr>
          <a:xfrm>
            <a:off x="2168525" y="3457568"/>
            <a:ext cx="5046663" cy="369332"/>
          </a:xfrm>
          <a:prstGeom prst="rect">
            <a:avLst/>
          </a:prstGeom>
          <a:solidFill>
            <a:srgbClr val="2A3A32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D8DD3B-129D-AE4D-5E5C-DE230C44D69A}"/>
              </a:ext>
            </a:extLst>
          </p:cNvPr>
          <p:cNvSpPr txBox="1"/>
          <p:nvPr/>
        </p:nvSpPr>
        <p:spPr>
          <a:xfrm>
            <a:off x="2168525" y="343880"/>
            <a:ext cx="5864237" cy="1569660"/>
          </a:xfrm>
          <a:prstGeom prst="rect">
            <a:avLst/>
          </a:prstGeom>
          <a:solidFill>
            <a:srgbClr val="2B3A3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9900"/>
                </a:solidFill>
                <a:latin typeface="Algerian" panose="04020705040A02060702" pitchFamily="82" charset="0"/>
              </a:rPr>
              <a:t>Giving room FOR MISTAKE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0CD549-3300-3554-308B-E8EEFD914902}"/>
              </a:ext>
            </a:extLst>
          </p:cNvPr>
          <p:cNvSpPr txBox="1"/>
          <p:nvPr/>
        </p:nvSpPr>
        <p:spPr>
          <a:xfrm>
            <a:off x="2009356" y="2071682"/>
            <a:ext cx="6264856" cy="4600042"/>
          </a:xfrm>
          <a:prstGeom prst="rect">
            <a:avLst/>
          </a:prstGeom>
          <a:solidFill>
            <a:srgbClr val="2A3A32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200" b="1" dirty="0">
                <a:solidFill>
                  <a:schemeClr val="accent2">
                    <a:lumMod val="75000"/>
                  </a:schemeClr>
                </a:solidFill>
              </a:rPr>
              <a:t>Fosters a Growth Mindset</a:t>
            </a:r>
          </a:p>
          <a:p>
            <a:pPr algn="ctr">
              <a:lnSpc>
                <a:spcPct val="150000"/>
              </a:lnSpc>
            </a:pPr>
            <a:endParaRPr lang="en-GB" sz="22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ctr">
              <a:lnSpc>
                <a:spcPct val="150000"/>
              </a:lnSpc>
              <a:buAutoNum type="arabicPeriod"/>
            </a:pPr>
            <a:r>
              <a:rPr lang="en-GB" sz="2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Learning from mistakes: Praising effort</a:t>
            </a:r>
          </a:p>
          <a:p>
            <a:pPr algn="ctr">
              <a:lnSpc>
                <a:spcPct val="150000"/>
              </a:lnSpc>
            </a:pPr>
            <a:r>
              <a:rPr lang="en-GB" sz="2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helps children understand that mistakes are </a:t>
            </a:r>
          </a:p>
          <a:p>
            <a:pPr algn="ctr">
              <a:lnSpc>
                <a:spcPct val="150000"/>
              </a:lnSpc>
            </a:pPr>
            <a:r>
              <a:rPr lang="en-GB" sz="2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an essential part of the learning process.</a:t>
            </a:r>
          </a:p>
          <a:p>
            <a:pPr algn="ctr">
              <a:lnSpc>
                <a:spcPct val="150000"/>
              </a:lnSpc>
            </a:pPr>
            <a:endParaRPr lang="en-GB" sz="22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GB" sz="2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2. Developing resilience: They learn to </a:t>
            </a:r>
          </a:p>
          <a:p>
            <a:pPr algn="ctr">
              <a:lnSpc>
                <a:spcPct val="150000"/>
              </a:lnSpc>
            </a:pPr>
            <a:r>
              <a:rPr lang="en-GB" sz="2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bounce back from setbacks and </a:t>
            </a:r>
          </a:p>
          <a:p>
            <a:pPr algn="ctr">
              <a:lnSpc>
                <a:spcPct val="150000"/>
              </a:lnSpc>
            </a:pPr>
            <a:r>
              <a:rPr lang="en-GB" sz="2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view failures as opportunities for growth.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7A35D8-F546-1EB6-DB03-DF3E771DC8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7260" y="2575559"/>
            <a:ext cx="950463" cy="59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5101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B5CF5E-0D77-5F2C-173C-C7BA93E24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90BBD74-6314-BB79-053C-8DF9E50E4B57}"/>
              </a:ext>
            </a:extLst>
          </p:cNvPr>
          <p:cNvSpPr/>
          <p:nvPr/>
        </p:nvSpPr>
        <p:spPr>
          <a:xfrm>
            <a:off x="61903" y="-1"/>
            <a:ext cx="1609735" cy="6858001"/>
          </a:xfrm>
          <a:prstGeom prst="rect">
            <a:avLst/>
          </a:prstGeom>
          <a:solidFill>
            <a:srgbClr val="101C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99E686-E8F7-92CF-B5A3-40770BD77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0742" y="5531081"/>
            <a:ext cx="1089354" cy="12449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8F13BC-D812-4EC4-FA75-42F6762F3590}"/>
              </a:ext>
            </a:extLst>
          </p:cNvPr>
          <p:cNvSpPr txBox="1"/>
          <p:nvPr/>
        </p:nvSpPr>
        <p:spPr>
          <a:xfrm>
            <a:off x="9058278" y="2886394"/>
            <a:ext cx="29575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….restoring the self confidence of the Nigerian child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3B32132-8638-FD45-BA43-3AA3C0149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2213" y="328595"/>
            <a:ext cx="1314450" cy="13144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691E440-09B3-0F16-F488-62844AE25FAC}"/>
              </a:ext>
            </a:extLst>
          </p:cNvPr>
          <p:cNvSpPr txBox="1"/>
          <p:nvPr/>
        </p:nvSpPr>
        <p:spPr>
          <a:xfrm rot="16200000">
            <a:off x="-2030125" y="3218477"/>
            <a:ext cx="5831868" cy="707886"/>
          </a:xfrm>
          <a:prstGeom prst="rect">
            <a:avLst/>
          </a:prstGeom>
          <a:solidFill>
            <a:srgbClr val="101C1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4">
                    <a:lumMod val="75000"/>
                  </a:schemeClr>
                </a:solidFill>
              </a:rPr>
              <a:t>Cultivating Resilience and Growth in Secondary School Students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37C540-112A-A06D-1EB9-1744DC590AC2}"/>
              </a:ext>
            </a:extLst>
          </p:cNvPr>
          <p:cNvSpPr txBox="1"/>
          <p:nvPr/>
        </p:nvSpPr>
        <p:spPr>
          <a:xfrm>
            <a:off x="2168525" y="3457568"/>
            <a:ext cx="5046663" cy="369332"/>
          </a:xfrm>
          <a:prstGeom prst="rect">
            <a:avLst/>
          </a:prstGeom>
          <a:solidFill>
            <a:srgbClr val="2A3A32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77CC57-AAB2-D14D-7713-B23F27C26A16}"/>
              </a:ext>
            </a:extLst>
          </p:cNvPr>
          <p:cNvSpPr txBox="1"/>
          <p:nvPr/>
        </p:nvSpPr>
        <p:spPr>
          <a:xfrm>
            <a:off x="2168525" y="343880"/>
            <a:ext cx="5864237" cy="1569660"/>
          </a:xfrm>
          <a:prstGeom prst="rect">
            <a:avLst/>
          </a:prstGeom>
          <a:solidFill>
            <a:srgbClr val="2B3A3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9900"/>
                </a:solidFill>
                <a:latin typeface="Algerian" panose="04020705040A02060702" pitchFamily="82" charset="0"/>
              </a:rPr>
              <a:t>Giving room FOR MISTAKE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942E9A-9C9F-F2D2-2846-BB18843DDDE2}"/>
              </a:ext>
            </a:extLst>
          </p:cNvPr>
          <p:cNvSpPr txBox="1"/>
          <p:nvPr/>
        </p:nvSpPr>
        <p:spPr>
          <a:xfrm>
            <a:off x="1779324" y="2071682"/>
            <a:ext cx="6724918" cy="4600042"/>
          </a:xfrm>
          <a:prstGeom prst="rect">
            <a:avLst/>
          </a:prstGeom>
          <a:solidFill>
            <a:srgbClr val="2A3A32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200" b="1" dirty="0">
                <a:solidFill>
                  <a:schemeClr val="accent2">
                    <a:lumMod val="75000"/>
                  </a:schemeClr>
                </a:solidFill>
              </a:rPr>
              <a:t>Reduces Stress and Anxiety</a:t>
            </a:r>
          </a:p>
          <a:p>
            <a:pPr algn="ctr">
              <a:lnSpc>
                <a:spcPct val="150000"/>
              </a:lnSpc>
            </a:pPr>
            <a:endParaRPr lang="en-GB" sz="22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457200" indent="-457200" algn="ctr">
              <a:lnSpc>
                <a:spcPct val="150000"/>
              </a:lnSpc>
              <a:buAutoNum type="arabicPeriod"/>
            </a:pPr>
            <a:r>
              <a:rPr lang="en-GB" sz="2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Shifting focus from grades: Praising effort </a:t>
            </a:r>
          </a:p>
          <a:p>
            <a:pPr algn="ctr">
              <a:lnSpc>
                <a:spcPct val="150000"/>
              </a:lnSpc>
            </a:pPr>
            <a:r>
              <a:rPr lang="en-GB" sz="2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helps children focus on the learning process </a:t>
            </a:r>
          </a:p>
          <a:p>
            <a:pPr algn="ctr">
              <a:lnSpc>
                <a:spcPct val="150000"/>
              </a:lnSpc>
            </a:pPr>
            <a:r>
              <a:rPr lang="en-GB" sz="2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rather than just grades or outcomes.</a:t>
            </a:r>
          </a:p>
          <a:p>
            <a:pPr algn="ctr">
              <a:lnSpc>
                <a:spcPct val="150000"/>
              </a:lnSpc>
            </a:pPr>
            <a:endParaRPr lang="en-GB" sz="22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GB" sz="2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2. Building confidence: They develop a sense of </a:t>
            </a:r>
          </a:p>
          <a:p>
            <a:pPr algn="ctr">
              <a:lnSpc>
                <a:spcPct val="150000"/>
              </a:lnSpc>
            </a:pPr>
            <a:r>
              <a:rPr lang="en-GB" sz="2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confidence and self-worth that's not solely </a:t>
            </a:r>
          </a:p>
          <a:p>
            <a:pPr algn="ctr">
              <a:lnSpc>
                <a:spcPct val="150000"/>
              </a:lnSpc>
            </a:pPr>
            <a:r>
              <a:rPr lang="en-GB" sz="2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dependent on grades or external validation.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F2FF58-8E13-E508-9463-A7574B273B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7260" y="2575559"/>
            <a:ext cx="950463" cy="59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171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379864-B635-C7B5-AA31-1AFC1505F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357187F-3F24-67AE-386C-058E466B38D5}"/>
              </a:ext>
            </a:extLst>
          </p:cNvPr>
          <p:cNvSpPr/>
          <p:nvPr/>
        </p:nvSpPr>
        <p:spPr>
          <a:xfrm>
            <a:off x="61903" y="-1"/>
            <a:ext cx="1609735" cy="6858001"/>
          </a:xfrm>
          <a:prstGeom prst="rect">
            <a:avLst/>
          </a:prstGeom>
          <a:solidFill>
            <a:srgbClr val="101C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F9CE23-BA2C-1794-8DED-AA885353C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0742" y="5531081"/>
            <a:ext cx="1089354" cy="12449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4EB06A-A4E4-9975-A413-4281D7C1ED69}"/>
              </a:ext>
            </a:extLst>
          </p:cNvPr>
          <p:cNvSpPr txBox="1"/>
          <p:nvPr/>
        </p:nvSpPr>
        <p:spPr>
          <a:xfrm>
            <a:off x="9058278" y="2886394"/>
            <a:ext cx="29575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….restoring the self confidence of the Nigerian child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336509D-663C-3B8A-6858-A6B65F9BAE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2213" y="328595"/>
            <a:ext cx="1314450" cy="13144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7FA1F7F-F872-096C-98FD-1D3DF21B4A03}"/>
              </a:ext>
            </a:extLst>
          </p:cNvPr>
          <p:cNvSpPr txBox="1"/>
          <p:nvPr/>
        </p:nvSpPr>
        <p:spPr>
          <a:xfrm rot="16200000">
            <a:off x="-2030125" y="3218477"/>
            <a:ext cx="5831868" cy="707886"/>
          </a:xfrm>
          <a:prstGeom prst="rect">
            <a:avLst/>
          </a:prstGeom>
          <a:solidFill>
            <a:srgbClr val="101C1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4">
                    <a:lumMod val="75000"/>
                  </a:schemeClr>
                </a:solidFill>
              </a:rPr>
              <a:t>Cultivating Resilience and Growth in Secondary School Students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2283629-5EAD-4344-B947-3B5A44083B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8525" y="300029"/>
            <a:ext cx="6275380" cy="1728787"/>
          </a:xfrm>
        </p:spPr>
        <p:txBody>
          <a:bodyPr>
            <a:normAutofit fontScale="90000"/>
          </a:bodyPr>
          <a:lstStyle/>
          <a:p>
            <a:pPr algn="ctr"/>
            <a:r>
              <a:rPr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Praising Efforts Over Results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73719A-B7C3-D4A7-ECC1-E2717B09F9FB}"/>
              </a:ext>
            </a:extLst>
          </p:cNvPr>
          <p:cNvSpPr txBox="1"/>
          <p:nvPr/>
        </p:nvSpPr>
        <p:spPr>
          <a:xfrm>
            <a:off x="2168525" y="3457568"/>
            <a:ext cx="5046663" cy="369332"/>
          </a:xfrm>
          <a:prstGeom prst="rect">
            <a:avLst/>
          </a:prstGeom>
          <a:solidFill>
            <a:srgbClr val="2A3A32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B4092D-9696-0DA8-91AC-97980E9C674B}"/>
              </a:ext>
            </a:extLst>
          </p:cNvPr>
          <p:cNvSpPr txBox="1"/>
          <p:nvPr/>
        </p:nvSpPr>
        <p:spPr>
          <a:xfrm>
            <a:off x="1785935" y="2284085"/>
            <a:ext cx="7029450" cy="3970318"/>
          </a:xfrm>
          <a:prstGeom prst="rect">
            <a:avLst/>
          </a:prstGeom>
          <a:solidFill>
            <a:srgbClr val="2B3A3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Praising effort rather than skills or natural ability helps students of all ages learn that the work they apply leads to the results they want. 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/>
              <a:t>Skills such as perseverance, dedication, and determination help students learn to take risks, learn from their mistakes, and move on from setbacks.</a:t>
            </a:r>
          </a:p>
        </p:txBody>
      </p:sp>
    </p:spTree>
    <p:extLst>
      <p:ext uri="{BB962C8B-B14F-4D97-AF65-F5344CB8AC3E}">
        <p14:creationId xmlns:p14="http://schemas.microsoft.com/office/powerpoint/2010/main" val="28270213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06FA9D-A96C-80FB-ECDB-293D3A4E2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CBE89B7-41BA-62F7-F639-E678AF8FCAAA}"/>
              </a:ext>
            </a:extLst>
          </p:cNvPr>
          <p:cNvSpPr/>
          <p:nvPr/>
        </p:nvSpPr>
        <p:spPr>
          <a:xfrm>
            <a:off x="61903" y="-1"/>
            <a:ext cx="1609735" cy="6858001"/>
          </a:xfrm>
          <a:prstGeom prst="rect">
            <a:avLst/>
          </a:prstGeom>
          <a:solidFill>
            <a:srgbClr val="101C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4D56E6-F6ED-E680-2DB7-FB3D1123E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0742" y="5531081"/>
            <a:ext cx="1089354" cy="12449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CA9055F-3F99-C5B6-BC4F-44124F928B6A}"/>
              </a:ext>
            </a:extLst>
          </p:cNvPr>
          <p:cNvSpPr txBox="1"/>
          <p:nvPr/>
        </p:nvSpPr>
        <p:spPr>
          <a:xfrm>
            <a:off x="9058278" y="2886394"/>
            <a:ext cx="29575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….restoring the self confidence of the Nigerian child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E727BAD-3BE9-4D24-6328-0B301AB62F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2213" y="328595"/>
            <a:ext cx="1314450" cy="13144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C0F178E-DFFA-E3B6-EE31-027A80AEA0A7}"/>
              </a:ext>
            </a:extLst>
          </p:cNvPr>
          <p:cNvSpPr txBox="1"/>
          <p:nvPr/>
        </p:nvSpPr>
        <p:spPr>
          <a:xfrm rot="16200000">
            <a:off x="-2030125" y="3218477"/>
            <a:ext cx="5831868" cy="707886"/>
          </a:xfrm>
          <a:prstGeom prst="rect">
            <a:avLst/>
          </a:prstGeom>
          <a:solidFill>
            <a:srgbClr val="101C1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4">
                    <a:lumMod val="75000"/>
                  </a:schemeClr>
                </a:solidFill>
              </a:rPr>
              <a:t>Cultivating Resilience and Growth in Secondary School Students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A6AE0DA-51A6-B492-8243-0FDE69AE51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8525" y="300029"/>
            <a:ext cx="6275380" cy="1728787"/>
          </a:xfrm>
        </p:spPr>
        <p:txBody>
          <a:bodyPr>
            <a:normAutofit fontScale="90000"/>
          </a:bodyPr>
          <a:lstStyle/>
          <a:p>
            <a:pPr algn="ctr"/>
            <a:r>
              <a:rPr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Praising Efforts Over Results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D8FF89-0AA0-95AF-0E41-112EF5BB9E66}"/>
              </a:ext>
            </a:extLst>
          </p:cNvPr>
          <p:cNvSpPr txBox="1"/>
          <p:nvPr/>
        </p:nvSpPr>
        <p:spPr>
          <a:xfrm>
            <a:off x="2168525" y="3457568"/>
            <a:ext cx="5046663" cy="369332"/>
          </a:xfrm>
          <a:prstGeom prst="rect">
            <a:avLst/>
          </a:prstGeom>
          <a:solidFill>
            <a:srgbClr val="2A3A32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3226FA-9D7D-9318-D5AF-65BF55AA2DE4}"/>
              </a:ext>
            </a:extLst>
          </p:cNvPr>
          <p:cNvSpPr txBox="1"/>
          <p:nvPr/>
        </p:nvSpPr>
        <p:spPr>
          <a:xfrm>
            <a:off x="2168525" y="2758484"/>
            <a:ext cx="5864237" cy="830997"/>
          </a:xfrm>
          <a:prstGeom prst="rect">
            <a:avLst/>
          </a:prstGeom>
          <a:solidFill>
            <a:srgbClr val="2B3A3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9900"/>
                </a:solidFill>
                <a:latin typeface="Algerian" panose="04020705040A02060702" pitchFamily="82" charset="0"/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1303212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617C48-1D52-BC90-142F-601B83AEC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1249325-5974-DB13-56C7-6FF4BE01FC44}"/>
              </a:ext>
            </a:extLst>
          </p:cNvPr>
          <p:cNvSpPr/>
          <p:nvPr/>
        </p:nvSpPr>
        <p:spPr>
          <a:xfrm>
            <a:off x="61903" y="-1"/>
            <a:ext cx="1609735" cy="6858001"/>
          </a:xfrm>
          <a:prstGeom prst="rect">
            <a:avLst/>
          </a:prstGeom>
          <a:solidFill>
            <a:srgbClr val="101C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16CE40-C5D7-176F-C006-A0F2C3C4D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0742" y="5531081"/>
            <a:ext cx="1089354" cy="12449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CD5290-05EB-FE9D-467F-E6630C62FC1B}"/>
              </a:ext>
            </a:extLst>
          </p:cNvPr>
          <p:cNvSpPr txBox="1"/>
          <p:nvPr/>
        </p:nvSpPr>
        <p:spPr>
          <a:xfrm>
            <a:off x="9058278" y="2886394"/>
            <a:ext cx="29575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….restoring the self confidence of the Nigerian child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1BC35AA-A3F3-4C02-B5B7-D0644756D8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2213" y="328595"/>
            <a:ext cx="1314450" cy="131445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42A65FAA-0980-5452-F98A-2142A7EBB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8525" y="371469"/>
            <a:ext cx="6275380" cy="1728787"/>
          </a:xfrm>
        </p:spPr>
        <p:txBody>
          <a:bodyPr>
            <a:normAutofit fontScale="90000"/>
          </a:bodyPr>
          <a:lstStyle/>
          <a:p>
            <a:pPr algn="ctr"/>
            <a:r>
              <a:rPr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Praising Efforts Over Results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673C41-AB25-87CF-AA89-C0C5129997D0}"/>
              </a:ext>
            </a:extLst>
          </p:cNvPr>
          <p:cNvSpPr txBox="1"/>
          <p:nvPr/>
        </p:nvSpPr>
        <p:spPr>
          <a:xfrm>
            <a:off x="2357438" y="2243134"/>
            <a:ext cx="5786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75000"/>
                  </a:schemeClr>
                </a:solidFill>
              </a:rPr>
              <a:t>Why Does This Matter?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6F9EA-E3EF-2D3C-E3E6-4FB7C776D79A}"/>
              </a:ext>
            </a:extLst>
          </p:cNvPr>
          <p:cNvSpPr txBox="1">
            <a:spLocks/>
          </p:cNvSpPr>
          <p:nvPr/>
        </p:nvSpPr>
        <p:spPr>
          <a:xfrm>
            <a:off x="2091527" y="2900358"/>
            <a:ext cx="6429375" cy="1384628"/>
          </a:xfrm>
          <a:prstGeom prst="rect">
            <a:avLst/>
          </a:prstGeom>
          <a:solidFill>
            <a:srgbClr val="2A3A32"/>
          </a:solidFill>
        </p:spPr>
        <p:txBody>
          <a:bodyPr vert="horz" lIns="91440" tIns="0" rIns="91440" bIns="45720" rtlCol="0" anchor="b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200" b="1" dirty="0"/>
          </a:p>
          <a:p>
            <a:pPr algn="ctr"/>
            <a:r>
              <a:rPr lang="en-GB" sz="2200" b="1" dirty="0"/>
              <a:t>Praising children for their effort, rather than just the outcome, is crucial for building self-confidence because it fosters a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599952-F556-458D-5B39-7A7E1DEB54C3}"/>
              </a:ext>
            </a:extLst>
          </p:cNvPr>
          <p:cNvSpPr txBox="1"/>
          <p:nvPr/>
        </p:nvSpPr>
        <p:spPr>
          <a:xfrm>
            <a:off x="2370915" y="4841825"/>
            <a:ext cx="6258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9900"/>
                </a:solidFill>
                <a:latin typeface="Algerian" panose="04020705040A02060702" pitchFamily="82" charset="0"/>
              </a:rPr>
              <a:t>2. resilience.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3FECA2-B671-28BC-8F52-374A10C153B6}"/>
              </a:ext>
            </a:extLst>
          </p:cNvPr>
          <p:cNvSpPr txBox="1"/>
          <p:nvPr/>
        </p:nvSpPr>
        <p:spPr>
          <a:xfrm rot="16200000">
            <a:off x="-2030125" y="3218477"/>
            <a:ext cx="5831868" cy="707886"/>
          </a:xfrm>
          <a:prstGeom prst="rect">
            <a:avLst/>
          </a:prstGeom>
          <a:solidFill>
            <a:srgbClr val="101C1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4">
                    <a:lumMod val="75000"/>
                  </a:schemeClr>
                </a:solidFill>
              </a:rPr>
              <a:t>Cultivating Resilience and Growth in Secondary School Students</a:t>
            </a:r>
          </a:p>
        </p:txBody>
      </p:sp>
    </p:spTree>
    <p:extLst>
      <p:ext uri="{BB962C8B-B14F-4D97-AF65-F5344CB8AC3E}">
        <p14:creationId xmlns:p14="http://schemas.microsoft.com/office/powerpoint/2010/main" val="1089421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92B067-BE25-38ED-6142-B3D02D503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724C6C6-986D-AAB1-D592-21D74F13F616}"/>
              </a:ext>
            </a:extLst>
          </p:cNvPr>
          <p:cNvSpPr/>
          <p:nvPr/>
        </p:nvSpPr>
        <p:spPr>
          <a:xfrm>
            <a:off x="61903" y="-1"/>
            <a:ext cx="1609735" cy="6858001"/>
          </a:xfrm>
          <a:prstGeom prst="rect">
            <a:avLst/>
          </a:prstGeom>
          <a:solidFill>
            <a:srgbClr val="101C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6C2BD3-9569-760B-E66A-13CBD425B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0742" y="5531081"/>
            <a:ext cx="1089354" cy="12449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555EC8D-EFA3-9BE0-38BE-54606CB1B407}"/>
              </a:ext>
            </a:extLst>
          </p:cNvPr>
          <p:cNvSpPr txBox="1"/>
          <p:nvPr/>
        </p:nvSpPr>
        <p:spPr>
          <a:xfrm>
            <a:off x="9058278" y="2886394"/>
            <a:ext cx="29575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….restoring the self confidence of the Nigerian child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E155BB2-B90D-FAD5-675B-1D352B8262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2213" y="328595"/>
            <a:ext cx="1314450" cy="131445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89213C28-9AB4-843D-6C19-AA09D9A2AF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8525" y="371469"/>
            <a:ext cx="6275380" cy="1728787"/>
          </a:xfrm>
        </p:spPr>
        <p:txBody>
          <a:bodyPr>
            <a:normAutofit fontScale="90000"/>
          </a:bodyPr>
          <a:lstStyle/>
          <a:p>
            <a:pPr algn="ctr"/>
            <a:r>
              <a:rPr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Praising Efforts Over Results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CB8995-1857-6847-1D6E-203775D75F43}"/>
              </a:ext>
            </a:extLst>
          </p:cNvPr>
          <p:cNvSpPr txBox="1"/>
          <p:nvPr/>
        </p:nvSpPr>
        <p:spPr>
          <a:xfrm>
            <a:off x="2357438" y="2243134"/>
            <a:ext cx="5786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75000"/>
                  </a:schemeClr>
                </a:solidFill>
              </a:rPr>
              <a:t>Why Does This Matter?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19CEC-248B-C071-2FE0-0932740783A8}"/>
              </a:ext>
            </a:extLst>
          </p:cNvPr>
          <p:cNvSpPr txBox="1">
            <a:spLocks/>
          </p:cNvSpPr>
          <p:nvPr/>
        </p:nvSpPr>
        <p:spPr>
          <a:xfrm>
            <a:off x="2091527" y="2900358"/>
            <a:ext cx="6429375" cy="1384628"/>
          </a:xfrm>
          <a:prstGeom prst="rect">
            <a:avLst/>
          </a:prstGeom>
          <a:solidFill>
            <a:srgbClr val="2A3A32"/>
          </a:solidFill>
        </p:spPr>
        <p:txBody>
          <a:bodyPr vert="horz" lIns="91440" tIns="0" rIns="91440" bIns="45720" rtlCol="0" anchor="b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200" b="1" dirty="0"/>
          </a:p>
          <a:p>
            <a:pPr algn="ctr"/>
            <a:r>
              <a:rPr lang="en-GB" sz="2200" b="1" dirty="0"/>
              <a:t>Praising children for their effort, rather than just the outcome, is crucial for building self-confidence because it fosters a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35D16A-3C33-A0CB-E035-41864F5FA37F}"/>
              </a:ext>
            </a:extLst>
          </p:cNvPr>
          <p:cNvSpPr txBox="1"/>
          <p:nvPr/>
        </p:nvSpPr>
        <p:spPr>
          <a:xfrm>
            <a:off x="1709715" y="4841825"/>
            <a:ext cx="734856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600" b="1" dirty="0">
                <a:solidFill>
                  <a:srgbClr val="FF9900"/>
                </a:solidFill>
                <a:latin typeface="Algerian" panose="04020705040A02060702" pitchFamily="82" charset="0"/>
              </a:rPr>
              <a:t>3. Intrinsic motivation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AFE412-02BA-315A-1ED7-8102FB3BF281}"/>
              </a:ext>
            </a:extLst>
          </p:cNvPr>
          <p:cNvSpPr txBox="1"/>
          <p:nvPr/>
        </p:nvSpPr>
        <p:spPr>
          <a:xfrm rot="16200000">
            <a:off x="-2030125" y="3218477"/>
            <a:ext cx="5831868" cy="707886"/>
          </a:xfrm>
          <a:prstGeom prst="rect">
            <a:avLst/>
          </a:prstGeom>
          <a:solidFill>
            <a:srgbClr val="101C1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4">
                    <a:lumMod val="75000"/>
                  </a:schemeClr>
                </a:solidFill>
              </a:rPr>
              <a:t>Cultivating Resilience and Growth in Secondary School Students</a:t>
            </a:r>
          </a:p>
        </p:txBody>
      </p:sp>
    </p:spTree>
    <p:extLst>
      <p:ext uri="{BB962C8B-B14F-4D97-AF65-F5344CB8AC3E}">
        <p14:creationId xmlns:p14="http://schemas.microsoft.com/office/powerpoint/2010/main" val="4075433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EED448-C8A5-3F41-8D77-B6D358B09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698126D-E10C-8745-AF22-92C9D51DB242}"/>
              </a:ext>
            </a:extLst>
          </p:cNvPr>
          <p:cNvSpPr/>
          <p:nvPr/>
        </p:nvSpPr>
        <p:spPr>
          <a:xfrm>
            <a:off x="61903" y="-1"/>
            <a:ext cx="1609735" cy="6858001"/>
          </a:xfrm>
          <a:prstGeom prst="rect">
            <a:avLst/>
          </a:prstGeom>
          <a:solidFill>
            <a:srgbClr val="101C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05B7EC-5F69-02FA-2E53-8D36CF588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0742" y="5531081"/>
            <a:ext cx="1089354" cy="12449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7EF0C7-87A9-C177-6D47-ED273720E658}"/>
              </a:ext>
            </a:extLst>
          </p:cNvPr>
          <p:cNvSpPr txBox="1"/>
          <p:nvPr/>
        </p:nvSpPr>
        <p:spPr>
          <a:xfrm>
            <a:off x="9058278" y="2886394"/>
            <a:ext cx="29575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….restoring the self confidence of the Nigerian child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6B7E384-CD02-E2DB-973C-A38053749E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2213" y="328595"/>
            <a:ext cx="1314450" cy="131445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4A5E8B60-E124-E908-7128-C8A4F04AD1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8525" y="371469"/>
            <a:ext cx="6275380" cy="1728787"/>
          </a:xfrm>
        </p:spPr>
        <p:txBody>
          <a:bodyPr>
            <a:normAutofit fontScale="90000"/>
          </a:bodyPr>
          <a:lstStyle/>
          <a:p>
            <a:pPr algn="ctr"/>
            <a:r>
              <a:rPr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Praising Efforts Over Results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BEEEB9-C84D-B129-15A8-DA5F9CFDDF97}"/>
              </a:ext>
            </a:extLst>
          </p:cNvPr>
          <p:cNvSpPr txBox="1"/>
          <p:nvPr/>
        </p:nvSpPr>
        <p:spPr>
          <a:xfrm>
            <a:off x="2357438" y="2243134"/>
            <a:ext cx="5786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75000"/>
                  </a:schemeClr>
                </a:solidFill>
              </a:rPr>
              <a:t>Why Does This Matter?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F7A95-ECCB-391C-B12A-4BF95297256E}"/>
              </a:ext>
            </a:extLst>
          </p:cNvPr>
          <p:cNvSpPr txBox="1">
            <a:spLocks/>
          </p:cNvSpPr>
          <p:nvPr/>
        </p:nvSpPr>
        <p:spPr>
          <a:xfrm>
            <a:off x="2091527" y="2900358"/>
            <a:ext cx="6429375" cy="1384628"/>
          </a:xfrm>
          <a:prstGeom prst="rect">
            <a:avLst/>
          </a:prstGeom>
          <a:solidFill>
            <a:srgbClr val="2A3A32"/>
          </a:solidFill>
        </p:spPr>
        <p:txBody>
          <a:bodyPr vert="horz" lIns="91440" tIns="0" rIns="91440" bIns="45720" rtlCol="0" anchor="b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200" b="1" dirty="0"/>
          </a:p>
          <a:p>
            <a:pPr algn="ctr"/>
            <a:r>
              <a:rPr lang="en-GB" sz="2200" b="1" dirty="0"/>
              <a:t>Praising children for their effort, rather than just the outcome, is crucial for building self-confidence because it fosters a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2E9D71-D295-5C0A-94B7-743D211F55D7}"/>
              </a:ext>
            </a:extLst>
          </p:cNvPr>
          <p:cNvSpPr txBox="1"/>
          <p:nvPr/>
        </p:nvSpPr>
        <p:spPr>
          <a:xfrm>
            <a:off x="1709715" y="4841825"/>
            <a:ext cx="734856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600" b="1" dirty="0">
                <a:solidFill>
                  <a:srgbClr val="FF9900"/>
                </a:solidFill>
                <a:latin typeface="Algerian" panose="04020705040A02060702" pitchFamily="82" charset="0"/>
              </a:rPr>
              <a:t>4. A safe space for mistakes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94683F-2038-8847-4E04-1E14AC3F1D4E}"/>
              </a:ext>
            </a:extLst>
          </p:cNvPr>
          <p:cNvSpPr txBox="1"/>
          <p:nvPr/>
        </p:nvSpPr>
        <p:spPr>
          <a:xfrm rot="16200000">
            <a:off x="-2030125" y="3218477"/>
            <a:ext cx="5831868" cy="707886"/>
          </a:xfrm>
          <a:prstGeom prst="rect">
            <a:avLst/>
          </a:prstGeom>
          <a:solidFill>
            <a:srgbClr val="101C1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4">
                    <a:lumMod val="75000"/>
                  </a:schemeClr>
                </a:solidFill>
              </a:rPr>
              <a:t>Cultivating Resilience and Growth in Secondary School Students</a:t>
            </a:r>
          </a:p>
        </p:txBody>
      </p:sp>
    </p:spTree>
    <p:extLst>
      <p:ext uri="{BB962C8B-B14F-4D97-AF65-F5344CB8AC3E}">
        <p14:creationId xmlns:p14="http://schemas.microsoft.com/office/powerpoint/2010/main" val="4228668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236E3A-F4CF-CC53-6CE5-ECB58B76A7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9F9A1D8-196B-4972-BCFB-3B46B55982A8}"/>
              </a:ext>
            </a:extLst>
          </p:cNvPr>
          <p:cNvSpPr/>
          <p:nvPr/>
        </p:nvSpPr>
        <p:spPr>
          <a:xfrm>
            <a:off x="61903" y="-1"/>
            <a:ext cx="1609735" cy="6858001"/>
          </a:xfrm>
          <a:prstGeom prst="rect">
            <a:avLst/>
          </a:prstGeom>
          <a:solidFill>
            <a:srgbClr val="101C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C8FD08-F9B9-9F83-188F-DB9576C98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0742" y="5531081"/>
            <a:ext cx="1089354" cy="12449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F95483-375F-F484-D363-9AD0F631B277}"/>
              </a:ext>
            </a:extLst>
          </p:cNvPr>
          <p:cNvSpPr txBox="1"/>
          <p:nvPr/>
        </p:nvSpPr>
        <p:spPr>
          <a:xfrm>
            <a:off x="9058278" y="2886394"/>
            <a:ext cx="29575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….restoring the self confidence of the Nigerian child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EB03580-96CF-F975-E85F-B7AA0599C3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2213" y="328595"/>
            <a:ext cx="1314450" cy="131445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6AF6C29-DDDA-887D-0161-FFC91FC5C4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8524" y="322831"/>
            <a:ext cx="6275380" cy="97155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If we praise the efforts children </a:t>
            </a:r>
            <a:br>
              <a:rPr lang="en-GB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en-GB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put into their studies, they will develop</a:t>
            </a:r>
            <a:endParaRPr sz="28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19F354-2A79-B890-831B-E2AD5297DE92}"/>
              </a:ext>
            </a:extLst>
          </p:cNvPr>
          <p:cNvSpPr txBox="1"/>
          <p:nvPr/>
        </p:nvSpPr>
        <p:spPr>
          <a:xfrm>
            <a:off x="2257422" y="1957378"/>
            <a:ext cx="5786437" cy="3249031"/>
          </a:xfrm>
          <a:prstGeom prst="rect">
            <a:avLst/>
          </a:prstGeom>
          <a:solidFill>
            <a:srgbClr val="2A3A3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b="1" dirty="0">
                <a:solidFill>
                  <a:srgbClr val="FF9900"/>
                </a:solidFill>
                <a:latin typeface="Algerian" panose="04020705040A02060702" pitchFamily="82" charset="0"/>
              </a:rPr>
              <a:t>Growth Mindset</a:t>
            </a:r>
          </a:p>
          <a:p>
            <a:pPr algn="ctr">
              <a:lnSpc>
                <a:spcPct val="150000"/>
              </a:lnSpc>
            </a:pPr>
            <a:r>
              <a:rPr lang="en-GB" sz="2800" b="1" dirty="0">
                <a:solidFill>
                  <a:srgbClr val="FF9900"/>
                </a:solidFill>
                <a:latin typeface="Algerian" panose="04020705040A02060702" pitchFamily="82" charset="0"/>
              </a:rPr>
              <a:t>Resilience</a:t>
            </a:r>
          </a:p>
          <a:p>
            <a:pPr algn="ctr">
              <a:lnSpc>
                <a:spcPct val="150000"/>
              </a:lnSpc>
            </a:pPr>
            <a:r>
              <a:rPr lang="en-GB" sz="2800" b="1" dirty="0">
                <a:solidFill>
                  <a:srgbClr val="FF9900"/>
                </a:solidFill>
                <a:latin typeface="Algerian" panose="04020705040A02060702" pitchFamily="82" charset="0"/>
              </a:rPr>
              <a:t>Intrinsic motivation</a:t>
            </a:r>
          </a:p>
          <a:p>
            <a:pPr algn="ctr">
              <a:lnSpc>
                <a:spcPct val="150000"/>
              </a:lnSpc>
            </a:pPr>
            <a:r>
              <a:rPr lang="en-GB" sz="2800" b="1" dirty="0">
                <a:solidFill>
                  <a:srgbClr val="FF9900"/>
                </a:solidFill>
                <a:latin typeface="Algerian" panose="04020705040A02060702" pitchFamily="82" charset="0"/>
              </a:rPr>
              <a:t>Safe space for mistakes</a:t>
            </a:r>
          </a:p>
          <a:p>
            <a:pPr algn="ctr">
              <a:lnSpc>
                <a:spcPct val="150000"/>
              </a:lnSpc>
            </a:pPr>
            <a:endParaRPr lang="en-GB" sz="2800" b="1" dirty="0">
              <a:solidFill>
                <a:srgbClr val="FF9900"/>
              </a:solidFill>
              <a:latin typeface="Algerian" panose="04020705040A02060702" pitchFamily="8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1C4918-92A5-C41B-FD19-A3993BEA978B}"/>
              </a:ext>
            </a:extLst>
          </p:cNvPr>
          <p:cNvSpPr txBox="1"/>
          <p:nvPr/>
        </p:nvSpPr>
        <p:spPr>
          <a:xfrm rot="16200000">
            <a:off x="-2030125" y="3218477"/>
            <a:ext cx="5831868" cy="707886"/>
          </a:xfrm>
          <a:prstGeom prst="rect">
            <a:avLst/>
          </a:prstGeom>
          <a:solidFill>
            <a:srgbClr val="101C1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4">
                    <a:lumMod val="75000"/>
                  </a:schemeClr>
                </a:solidFill>
              </a:rPr>
              <a:t>Cultivating Resilience and Growth in Secondary School Students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A35E59E5-AD3A-F0CE-1289-C11783B35569}"/>
              </a:ext>
            </a:extLst>
          </p:cNvPr>
          <p:cNvSpPr/>
          <p:nvPr/>
        </p:nvSpPr>
        <p:spPr>
          <a:xfrm>
            <a:off x="5043488" y="1243013"/>
            <a:ext cx="528637" cy="70008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E3815989-FBDF-12EE-B635-5BBB29B0C57F}"/>
              </a:ext>
            </a:extLst>
          </p:cNvPr>
          <p:cNvSpPr/>
          <p:nvPr/>
        </p:nvSpPr>
        <p:spPr>
          <a:xfrm>
            <a:off x="4867269" y="4710129"/>
            <a:ext cx="528637" cy="70008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C8DC93-4791-60CE-34C8-1391640E0624}"/>
              </a:ext>
            </a:extLst>
          </p:cNvPr>
          <p:cNvSpPr txBox="1"/>
          <p:nvPr/>
        </p:nvSpPr>
        <p:spPr>
          <a:xfrm>
            <a:off x="2057391" y="5531081"/>
            <a:ext cx="6474502" cy="935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atin typeface="Algerian" panose="04020705040A02060702" pitchFamily="82" charset="0"/>
              </a:rPr>
              <a:t>Self - confidence</a:t>
            </a:r>
          </a:p>
        </p:txBody>
      </p:sp>
    </p:spTree>
    <p:extLst>
      <p:ext uri="{BB962C8B-B14F-4D97-AF65-F5344CB8AC3E}">
        <p14:creationId xmlns:p14="http://schemas.microsoft.com/office/powerpoint/2010/main" val="3577503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6A2DA5-0BDA-5719-638A-A14C4B0B8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6D3504C-84E9-A0E4-12C3-860C0B8F43CA}"/>
              </a:ext>
            </a:extLst>
          </p:cNvPr>
          <p:cNvSpPr/>
          <p:nvPr/>
        </p:nvSpPr>
        <p:spPr>
          <a:xfrm>
            <a:off x="61903" y="-1"/>
            <a:ext cx="1609735" cy="6858001"/>
          </a:xfrm>
          <a:prstGeom prst="rect">
            <a:avLst/>
          </a:prstGeom>
          <a:solidFill>
            <a:srgbClr val="101C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CECDEC-4B28-AD28-C5D2-805470740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0742" y="5531081"/>
            <a:ext cx="1089354" cy="12449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13A403-2410-2F03-8EAA-48123E2CD618}"/>
              </a:ext>
            </a:extLst>
          </p:cNvPr>
          <p:cNvSpPr txBox="1"/>
          <p:nvPr/>
        </p:nvSpPr>
        <p:spPr>
          <a:xfrm>
            <a:off x="9058278" y="2886394"/>
            <a:ext cx="29575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….restoring the self confidence of the Nigerian child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0FA7BC0-AAA2-3187-36E4-95168B98C7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2213" y="328595"/>
            <a:ext cx="1314450" cy="131445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FE6C0322-22F4-A8D2-3D5E-8FA7CF1729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8525" y="371469"/>
            <a:ext cx="6275380" cy="1728787"/>
          </a:xfrm>
        </p:spPr>
        <p:txBody>
          <a:bodyPr>
            <a:normAutofit fontScale="90000"/>
          </a:bodyPr>
          <a:lstStyle/>
          <a:p>
            <a:pPr algn="ctr"/>
            <a:r>
              <a:rPr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Praising Efforts Over Results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F59B4B-9411-9FA4-C3D7-D0742E96CC50}"/>
              </a:ext>
            </a:extLst>
          </p:cNvPr>
          <p:cNvSpPr txBox="1"/>
          <p:nvPr/>
        </p:nvSpPr>
        <p:spPr>
          <a:xfrm>
            <a:off x="2357438" y="2243134"/>
            <a:ext cx="5786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9900"/>
                </a:solidFill>
                <a:latin typeface="Algerian" panose="04020705040A02060702" pitchFamily="82" charset="0"/>
              </a:rPr>
              <a:t>WHAT IS A Growth Mindset ?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A8087-1EE6-164A-677F-6888A8C6DB9C}"/>
              </a:ext>
            </a:extLst>
          </p:cNvPr>
          <p:cNvSpPr txBox="1">
            <a:spLocks/>
          </p:cNvSpPr>
          <p:nvPr/>
        </p:nvSpPr>
        <p:spPr>
          <a:xfrm>
            <a:off x="2091527" y="3313441"/>
            <a:ext cx="6429375" cy="1800225"/>
          </a:xfrm>
          <a:prstGeom prst="rect">
            <a:avLst/>
          </a:prstGeom>
          <a:solidFill>
            <a:srgbClr val="2A3A32"/>
          </a:solidFill>
        </p:spPr>
        <p:txBody>
          <a:bodyPr vert="horz" lIns="91440" tIns="0" rIns="91440" bIns="45720" rtlCol="0" anchor="b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200" b="1" dirty="0"/>
          </a:p>
          <a:p>
            <a:pPr algn="ctr"/>
            <a:endParaRPr lang="en-GB" sz="2200" b="1" dirty="0"/>
          </a:p>
          <a:p>
            <a:pPr algn="ctr"/>
            <a:endParaRPr lang="en-GB" sz="2200" b="1" dirty="0"/>
          </a:p>
          <a:p>
            <a:pPr algn="ctr"/>
            <a:endParaRPr lang="en-GB" sz="2200" b="1" dirty="0"/>
          </a:p>
          <a:p>
            <a:pPr algn="ctr"/>
            <a:endParaRPr lang="en-GB" sz="2200" b="1" dirty="0"/>
          </a:p>
          <a:p>
            <a:pPr algn="ctr"/>
            <a:endParaRPr lang="en-GB" sz="22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5B9A26-BCFA-16E6-7AC5-3A11854D0D2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9915" r="8853"/>
          <a:stretch>
            <a:fillRect/>
          </a:stretch>
        </p:blipFill>
        <p:spPr>
          <a:xfrm>
            <a:off x="3133723" y="2909232"/>
            <a:ext cx="3901521" cy="36505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604647-3853-3E3E-A0F8-16D39F5AEC8E}"/>
              </a:ext>
            </a:extLst>
          </p:cNvPr>
          <p:cNvSpPr txBox="1"/>
          <p:nvPr/>
        </p:nvSpPr>
        <p:spPr>
          <a:xfrm rot="16200000">
            <a:off x="-2030125" y="3218477"/>
            <a:ext cx="5831868" cy="707886"/>
          </a:xfrm>
          <a:prstGeom prst="rect">
            <a:avLst/>
          </a:prstGeom>
          <a:solidFill>
            <a:srgbClr val="101C1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4">
                    <a:lumMod val="75000"/>
                  </a:schemeClr>
                </a:solidFill>
              </a:rPr>
              <a:t>Cultivating Resilience and Growth in Secondary School Students</a:t>
            </a:r>
          </a:p>
        </p:txBody>
      </p:sp>
    </p:spTree>
    <p:extLst>
      <p:ext uri="{BB962C8B-B14F-4D97-AF65-F5344CB8AC3E}">
        <p14:creationId xmlns:p14="http://schemas.microsoft.com/office/powerpoint/2010/main" val="27632025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{4A416E6B-C905-487C-9972-34DB392177E4}tf16401375</Template>
  <TotalTime>9423</TotalTime>
  <Words>7943</Words>
  <Application>Microsoft Office PowerPoint</Application>
  <PresentationFormat>Widescreen</PresentationFormat>
  <Paragraphs>532</Paragraphs>
  <Slides>43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Agency FB</vt:lpstr>
      <vt:lpstr>Algerian</vt:lpstr>
      <vt:lpstr>Arial</vt:lpstr>
      <vt:lpstr>Arial Narrow</vt:lpstr>
      <vt:lpstr>Calibri</vt:lpstr>
      <vt:lpstr>MS Shell Dlg 2</vt:lpstr>
      <vt:lpstr>Wingdings</vt:lpstr>
      <vt:lpstr>Wingdings 3</vt:lpstr>
      <vt:lpstr>Madison</vt:lpstr>
      <vt:lpstr>Praising Efforts Over Results</vt:lpstr>
      <vt:lpstr>PowerPoint Presentation</vt:lpstr>
      <vt:lpstr>Praising Efforts Over Results</vt:lpstr>
      <vt:lpstr>Praising Efforts Over Results</vt:lpstr>
      <vt:lpstr>Praising Efforts Over Results</vt:lpstr>
      <vt:lpstr>Praising Efforts Over Results</vt:lpstr>
      <vt:lpstr>Praising Efforts Over Results</vt:lpstr>
      <vt:lpstr>If we praise the efforts children  put into their studies, they will develop</vt:lpstr>
      <vt:lpstr>Praising Efforts Over Results</vt:lpstr>
      <vt:lpstr>Praising Efforts Over Results</vt:lpstr>
      <vt:lpstr>Praising Efforts Over Results</vt:lpstr>
      <vt:lpstr>Praising Efforts Over Results</vt:lpstr>
      <vt:lpstr>Praising Efforts Over Results</vt:lpstr>
      <vt:lpstr>Praising Efforts Over Results</vt:lpstr>
      <vt:lpstr>Praising Efforts Over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Praising Efforts Over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Praising Efforts Over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Praising Efforts Over Results</vt:lpstr>
      <vt:lpstr>Praising Efforts Over Results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INNOCENT EFFIONG</dc:creator>
  <cp:lastModifiedBy>INNOCENT EFFIONG</cp:lastModifiedBy>
  <cp:revision>8</cp:revision>
  <dcterms:created xsi:type="dcterms:W3CDTF">2025-06-10T10:40:38Z</dcterms:created>
  <dcterms:modified xsi:type="dcterms:W3CDTF">2026-01-02T14:29:04Z</dcterms:modified>
</cp:coreProperties>
</file>